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71" r:id="rId16"/>
    <p:sldId id="285"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2"/>
    <p:restoredTop sz="94694"/>
  </p:normalViewPr>
  <p:slideViewPr>
    <p:cSldViewPr snapToGrid="0" snapToObjects="1">
      <p:cViewPr varScale="1">
        <p:scale>
          <a:sx n="117" d="100"/>
          <a:sy n="117" d="100"/>
        </p:scale>
        <p:origin x="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2520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07124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8010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201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823715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51936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1076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17339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18277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8349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9115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69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26739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11/17/20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355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5898F52-2787-4BA2-BBBC-9395E9F86D50}" type="datetimeFigureOut">
              <a:rPr lang="en-US" smtClean="0"/>
              <a:t>11/17/20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4244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1653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11/17/20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27788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5898F52-2787-4BA2-BBBC-9395E9F86D50}" type="datetimeFigureOut">
              <a:rPr lang="en-US" smtClean="0"/>
              <a:pPr/>
              <a:t>11/17/20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037463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ml/datasets/online+retai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4DD985-1310-442C-A51A-3F0210F565A4}"/>
              </a:ext>
            </a:extLst>
          </p:cNvPr>
          <p:cNvPicPr>
            <a:picLocks noChangeAspect="1"/>
          </p:cNvPicPr>
          <p:nvPr/>
        </p:nvPicPr>
        <p:blipFill rotWithShape="1">
          <a:blip r:embed="rId3">
            <a:duotone>
              <a:schemeClr val="bg2">
                <a:shade val="45000"/>
                <a:satMod val="135000"/>
              </a:schemeClr>
              <a:prstClr val="white"/>
            </a:duotone>
            <a:alphaModFix amt="25000"/>
          </a:blip>
          <a:srcRect t="6765" b="8965"/>
          <a:stretch/>
        </p:blipFill>
        <p:spPr>
          <a:xfrm>
            <a:off x="0" y="251022"/>
            <a:ext cx="12191962" cy="6857990"/>
          </a:xfrm>
          <a:prstGeom prst="rect">
            <a:avLst/>
          </a:prstGeom>
        </p:spPr>
      </p:pic>
      <p:pic>
        <p:nvPicPr>
          <p:cNvPr id="8" name="Picture 12">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FEFEEF-E64C-FC4F-83DE-BB0A604CD439}"/>
              </a:ext>
            </a:extLst>
          </p:cNvPr>
          <p:cNvSpPr>
            <a:spLocks noGrp="1"/>
          </p:cNvSpPr>
          <p:nvPr>
            <p:ph type="ctrTitle"/>
          </p:nvPr>
        </p:nvSpPr>
        <p:spPr>
          <a:xfrm>
            <a:off x="1751012" y="1300785"/>
            <a:ext cx="8689976" cy="2509213"/>
          </a:xfrm>
        </p:spPr>
        <p:txBody>
          <a:bodyPr>
            <a:normAutofit fontScale="90000"/>
          </a:bodyPr>
          <a:lstStyle/>
          <a:p>
            <a:r>
              <a:rPr lang="en-US" dirty="0">
                <a:latin typeface="Garamond" panose="02020404030301010803" pitchFamily="18" charset="0"/>
              </a:rPr>
              <a:t>Customer SEGMENTATION and MARKET BASKET ANALYSIS FOR AN ONLINE RETAIL</a:t>
            </a:r>
          </a:p>
        </p:txBody>
      </p:sp>
      <p:sp>
        <p:nvSpPr>
          <p:cNvPr id="3" name="Subtitle 2">
            <a:extLst>
              <a:ext uri="{FF2B5EF4-FFF2-40B4-BE49-F238E27FC236}">
                <a16:creationId xmlns:a16="http://schemas.microsoft.com/office/drawing/2014/main" id="{B3C8C363-121C-154B-89F9-F70A21437C99}"/>
              </a:ext>
            </a:extLst>
          </p:cNvPr>
          <p:cNvSpPr>
            <a:spLocks noGrp="1"/>
          </p:cNvSpPr>
          <p:nvPr>
            <p:ph type="subTitle" idx="1"/>
          </p:nvPr>
        </p:nvSpPr>
        <p:spPr>
          <a:xfrm>
            <a:off x="7514376" y="5168865"/>
            <a:ext cx="4483694" cy="1371599"/>
          </a:xfrm>
        </p:spPr>
        <p:txBody>
          <a:bodyPr>
            <a:normAutofit/>
          </a:bodyPr>
          <a:lstStyle/>
          <a:p>
            <a:r>
              <a:rPr lang="en-US" dirty="0">
                <a:solidFill>
                  <a:schemeClr val="tx1"/>
                </a:solidFill>
                <a:latin typeface="Garamond" panose="02020404030301010803" pitchFamily="18" charset="0"/>
              </a:rPr>
              <a:t>Bhavya Sree BINDELA</a:t>
            </a:r>
          </a:p>
          <a:p>
            <a:r>
              <a:rPr lang="en-US" dirty="0">
                <a:solidFill>
                  <a:schemeClr val="tx1"/>
                </a:solidFill>
                <a:latin typeface="Garamond" panose="02020404030301010803" pitchFamily="18" charset="0"/>
              </a:rPr>
              <a:t>A20448208</a:t>
            </a:r>
          </a:p>
        </p:txBody>
      </p:sp>
    </p:spTree>
    <p:extLst>
      <p:ext uri="{BB962C8B-B14F-4D97-AF65-F5344CB8AC3E}">
        <p14:creationId xmlns:p14="http://schemas.microsoft.com/office/powerpoint/2010/main" val="7624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58783-8C3A-F944-8069-A66162B14504}"/>
              </a:ext>
            </a:extLst>
          </p:cNvPr>
          <p:cNvSpPr txBox="1"/>
          <p:nvPr/>
        </p:nvSpPr>
        <p:spPr>
          <a:xfrm>
            <a:off x="516048" y="219041"/>
            <a:ext cx="9945764"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 – K with Silhouette Method</a:t>
            </a:r>
          </a:p>
        </p:txBody>
      </p:sp>
      <p:sp>
        <p:nvSpPr>
          <p:cNvPr id="5" name="TextBox 4">
            <a:extLst>
              <a:ext uri="{FF2B5EF4-FFF2-40B4-BE49-F238E27FC236}">
                <a16:creationId xmlns:a16="http://schemas.microsoft.com/office/drawing/2014/main" id="{CD55C1AE-854F-4F44-B3AE-8F0B3597A10A}"/>
              </a:ext>
            </a:extLst>
          </p:cNvPr>
          <p:cNvSpPr txBox="1"/>
          <p:nvPr/>
        </p:nvSpPr>
        <p:spPr>
          <a:xfrm>
            <a:off x="764866" y="906127"/>
            <a:ext cx="6286428" cy="1107996"/>
          </a:xfrm>
          <a:prstGeom prst="rect">
            <a:avLst/>
          </a:prstGeom>
          <a:noFill/>
        </p:spPr>
        <p:txBody>
          <a:bodyPr wrap="square" rtlCol="0">
            <a:spAutoFit/>
          </a:bodyPr>
          <a:lstStyle/>
          <a:p>
            <a:r>
              <a:rPr lang="en-US" sz="2200" dirty="0">
                <a:solidFill>
                  <a:srgbClr val="7030A0"/>
                </a:solidFill>
                <a:latin typeface="Garamond" panose="02020404030301010803" pitchFamily="18" charset="0"/>
              </a:rPr>
              <a:t>Silhouette Method</a:t>
            </a:r>
          </a:p>
          <a:p>
            <a:pPr algn="just"/>
            <a:r>
              <a:rPr lang="en-US" sz="2200" dirty="0">
                <a:latin typeface="Garamond" panose="02020404030301010803" pitchFamily="18" charset="0"/>
              </a:rPr>
              <a:t>Silhouette Score is a measure of how similar an object is to its own cluster. Ranges from -1 to +1</a:t>
            </a:r>
          </a:p>
        </p:txBody>
      </p:sp>
      <p:pic>
        <p:nvPicPr>
          <p:cNvPr id="8" name="Picture 7">
            <a:extLst>
              <a:ext uri="{FF2B5EF4-FFF2-40B4-BE49-F238E27FC236}">
                <a16:creationId xmlns:a16="http://schemas.microsoft.com/office/drawing/2014/main" id="{7A5411A9-26EC-A942-AA55-F7C430FBDE42}"/>
              </a:ext>
            </a:extLst>
          </p:cNvPr>
          <p:cNvPicPr>
            <a:picLocks noChangeAspect="1"/>
          </p:cNvPicPr>
          <p:nvPr/>
        </p:nvPicPr>
        <p:blipFill>
          <a:blip r:embed="rId2"/>
          <a:stretch>
            <a:fillRect/>
          </a:stretch>
        </p:blipFill>
        <p:spPr>
          <a:xfrm>
            <a:off x="8347597" y="931342"/>
            <a:ext cx="2653493" cy="2388958"/>
          </a:xfrm>
          <a:prstGeom prst="rect">
            <a:avLst/>
          </a:prstGeom>
          <a:ln>
            <a:solidFill>
              <a:schemeClr val="tx1"/>
            </a:solidFill>
          </a:ln>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0D7B18CB-FAD6-1F48-8737-A2EB4EF426BE}"/>
              </a:ext>
            </a:extLst>
          </p:cNvPr>
          <p:cNvPicPr>
            <a:picLocks noChangeAspect="1"/>
          </p:cNvPicPr>
          <p:nvPr/>
        </p:nvPicPr>
        <p:blipFill>
          <a:blip r:embed="rId3"/>
          <a:stretch>
            <a:fillRect/>
          </a:stretch>
        </p:blipFill>
        <p:spPr>
          <a:xfrm>
            <a:off x="764865" y="2125821"/>
            <a:ext cx="6411151" cy="914489"/>
          </a:xfrm>
          <a:prstGeom prst="rect">
            <a:avLst/>
          </a:prstGeom>
        </p:spPr>
      </p:pic>
      <p:pic>
        <p:nvPicPr>
          <p:cNvPr id="15" name="Picture 14">
            <a:extLst>
              <a:ext uri="{FF2B5EF4-FFF2-40B4-BE49-F238E27FC236}">
                <a16:creationId xmlns:a16="http://schemas.microsoft.com/office/drawing/2014/main" id="{D1CC3E7D-FD73-8849-A34A-D608FE583C21}"/>
              </a:ext>
            </a:extLst>
          </p:cNvPr>
          <p:cNvPicPr>
            <a:picLocks noChangeAspect="1"/>
          </p:cNvPicPr>
          <p:nvPr/>
        </p:nvPicPr>
        <p:blipFill>
          <a:blip r:embed="rId4"/>
          <a:stretch>
            <a:fillRect/>
          </a:stretch>
        </p:blipFill>
        <p:spPr>
          <a:xfrm>
            <a:off x="7739394" y="3594509"/>
            <a:ext cx="3869900" cy="2758285"/>
          </a:xfrm>
          <a:prstGeom prst="rect">
            <a:avLst/>
          </a:prstGeom>
          <a:ln>
            <a:solidFill>
              <a:schemeClr val="tx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7D89700E-3116-E541-B21C-D0B26B063A53}"/>
              </a:ext>
            </a:extLst>
          </p:cNvPr>
          <p:cNvPicPr>
            <a:picLocks noChangeAspect="1"/>
          </p:cNvPicPr>
          <p:nvPr/>
        </p:nvPicPr>
        <p:blipFill>
          <a:blip r:embed="rId5"/>
          <a:stretch>
            <a:fillRect/>
          </a:stretch>
        </p:blipFill>
        <p:spPr>
          <a:xfrm>
            <a:off x="764865" y="3092556"/>
            <a:ext cx="6393068" cy="3435565"/>
          </a:xfrm>
          <a:prstGeom prst="rect">
            <a:avLst/>
          </a:prstGeom>
        </p:spPr>
      </p:pic>
      <p:sp>
        <p:nvSpPr>
          <p:cNvPr id="11" name="TextBox 10">
            <a:extLst>
              <a:ext uri="{FF2B5EF4-FFF2-40B4-BE49-F238E27FC236}">
                <a16:creationId xmlns:a16="http://schemas.microsoft.com/office/drawing/2014/main" id="{0B46C724-E203-5A4F-ADE7-66105B166D74}"/>
              </a:ext>
            </a:extLst>
          </p:cNvPr>
          <p:cNvSpPr txBox="1"/>
          <p:nvPr/>
        </p:nvSpPr>
        <p:spPr>
          <a:xfrm>
            <a:off x="6274988" y="3152008"/>
            <a:ext cx="925975" cy="369332"/>
          </a:xfrm>
          <a:prstGeom prst="rect">
            <a:avLst/>
          </a:prstGeom>
          <a:noFill/>
        </p:spPr>
        <p:txBody>
          <a:bodyPr wrap="square" rtlCol="0">
            <a:spAutoFit/>
          </a:bodyPr>
          <a:lstStyle/>
          <a:p>
            <a:r>
              <a:rPr lang="en-US" dirty="0">
                <a:solidFill>
                  <a:schemeClr val="bg1"/>
                </a:solidFill>
              </a:rPr>
              <a:t>K = 4</a:t>
            </a:r>
          </a:p>
        </p:txBody>
      </p:sp>
    </p:spTree>
    <p:extLst>
      <p:ext uri="{BB962C8B-B14F-4D97-AF65-F5344CB8AC3E}">
        <p14:creationId xmlns:p14="http://schemas.microsoft.com/office/powerpoint/2010/main" val="329675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DEFBDD-9A51-6446-B023-758273A3982E}"/>
              </a:ext>
            </a:extLst>
          </p:cNvPr>
          <p:cNvSpPr txBox="1"/>
          <p:nvPr/>
        </p:nvSpPr>
        <p:spPr>
          <a:xfrm>
            <a:off x="731211" y="907665"/>
            <a:ext cx="6379024" cy="1107996"/>
          </a:xfrm>
          <a:prstGeom prst="rect">
            <a:avLst/>
          </a:prstGeom>
          <a:noFill/>
        </p:spPr>
        <p:txBody>
          <a:bodyPr wrap="square" rtlCol="0">
            <a:spAutoFit/>
          </a:bodyPr>
          <a:lstStyle/>
          <a:p>
            <a:r>
              <a:rPr lang="en-US" sz="2200" dirty="0">
                <a:solidFill>
                  <a:srgbClr val="7030A0"/>
                </a:solidFill>
                <a:latin typeface="Garamond" panose="02020404030301010803" pitchFamily="18" charset="0"/>
              </a:rPr>
              <a:t>Elbow Method</a:t>
            </a:r>
          </a:p>
          <a:p>
            <a:pPr algn="just"/>
            <a:r>
              <a:rPr lang="en-US" sz="2200" dirty="0">
                <a:latin typeface="Garamond" panose="02020404030301010803" pitchFamily="18" charset="0"/>
              </a:rPr>
              <a:t>Elbow Method gives the total Within Sum of Squared Errors for different values of K.</a:t>
            </a:r>
          </a:p>
        </p:txBody>
      </p:sp>
      <p:pic>
        <p:nvPicPr>
          <p:cNvPr id="6" name="Picture 5">
            <a:extLst>
              <a:ext uri="{FF2B5EF4-FFF2-40B4-BE49-F238E27FC236}">
                <a16:creationId xmlns:a16="http://schemas.microsoft.com/office/drawing/2014/main" id="{DD101312-9891-CC49-87C9-8C18668492A9}"/>
              </a:ext>
            </a:extLst>
          </p:cNvPr>
          <p:cNvPicPr>
            <a:picLocks noChangeAspect="1"/>
          </p:cNvPicPr>
          <p:nvPr/>
        </p:nvPicPr>
        <p:blipFill>
          <a:blip r:embed="rId2"/>
          <a:stretch>
            <a:fillRect/>
          </a:stretch>
        </p:blipFill>
        <p:spPr>
          <a:xfrm>
            <a:off x="8615578" y="1038760"/>
            <a:ext cx="2746432" cy="2408222"/>
          </a:xfrm>
          <a:prstGeom prst="rect">
            <a:avLst/>
          </a:prstGeom>
          <a:ln>
            <a:solidFill>
              <a:schemeClr val="tx1"/>
            </a:solidFill>
          </a:ln>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8E40A605-A0F7-6245-81F0-88B27F1AC6C4}"/>
              </a:ext>
            </a:extLst>
          </p:cNvPr>
          <p:cNvSpPr txBox="1"/>
          <p:nvPr/>
        </p:nvSpPr>
        <p:spPr>
          <a:xfrm>
            <a:off x="516048" y="219041"/>
            <a:ext cx="9685787"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 – K with Elbow Method </a:t>
            </a:r>
          </a:p>
        </p:txBody>
      </p:sp>
      <p:pic>
        <p:nvPicPr>
          <p:cNvPr id="8" name="Picture 7">
            <a:extLst>
              <a:ext uri="{FF2B5EF4-FFF2-40B4-BE49-F238E27FC236}">
                <a16:creationId xmlns:a16="http://schemas.microsoft.com/office/drawing/2014/main" id="{8BA1F01B-A10B-CE4A-8DEF-921E28378284}"/>
              </a:ext>
            </a:extLst>
          </p:cNvPr>
          <p:cNvPicPr>
            <a:picLocks noChangeAspect="1"/>
          </p:cNvPicPr>
          <p:nvPr/>
        </p:nvPicPr>
        <p:blipFill>
          <a:blip r:embed="rId3"/>
          <a:stretch>
            <a:fillRect/>
          </a:stretch>
        </p:blipFill>
        <p:spPr>
          <a:xfrm>
            <a:off x="712411" y="2130011"/>
            <a:ext cx="6981388" cy="835929"/>
          </a:xfrm>
          <a:prstGeom prst="rect">
            <a:avLst/>
          </a:prstGeom>
        </p:spPr>
      </p:pic>
      <p:pic>
        <p:nvPicPr>
          <p:cNvPr id="10" name="Picture 9">
            <a:extLst>
              <a:ext uri="{FF2B5EF4-FFF2-40B4-BE49-F238E27FC236}">
                <a16:creationId xmlns:a16="http://schemas.microsoft.com/office/drawing/2014/main" id="{9287BE2C-DBC5-FA45-90B4-62BC1F4FB994}"/>
              </a:ext>
            </a:extLst>
          </p:cNvPr>
          <p:cNvPicPr>
            <a:picLocks noChangeAspect="1"/>
          </p:cNvPicPr>
          <p:nvPr/>
        </p:nvPicPr>
        <p:blipFill>
          <a:blip r:embed="rId4"/>
          <a:stretch>
            <a:fillRect/>
          </a:stretch>
        </p:blipFill>
        <p:spPr>
          <a:xfrm>
            <a:off x="8269682" y="3717197"/>
            <a:ext cx="3438224" cy="2764626"/>
          </a:xfrm>
          <a:prstGeom prst="rect">
            <a:avLst/>
          </a:prstGeom>
        </p:spPr>
      </p:pic>
      <p:pic>
        <p:nvPicPr>
          <p:cNvPr id="11" name="Picture 10">
            <a:extLst>
              <a:ext uri="{FF2B5EF4-FFF2-40B4-BE49-F238E27FC236}">
                <a16:creationId xmlns:a16="http://schemas.microsoft.com/office/drawing/2014/main" id="{6BCC0B36-CF0E-BC48-99EB-B69AD61168F8}"/>
              </a:ext>
            </a:extLst>
          </p:cNvPr>
          <p:cNvPicPr>
            <a:picLocks noChangeAspect="1"/>
          </p:cNvPicPr>
          <p:nvPr/>
        </p:nvPicPr>
        <p:blipFill>
          <a:blip r:embed="rId5"/>
          <a:stretch>
            <a:fillRect/>
          </a:stretch>
        </p:blipFill>
        <p:spPr>
          <a:xfrm>
            <a:off x="712411" y="3064840"/>
            <a:ext cx="6981388" cy="3558669"/>
          </a:xfrm>
          <a:prstGeom prst="rect">
            <a:avLst/>
          </a:prstGeom>
        </p:spPr>
      </p:pic>
      <p:sp>
        <p:nvSpPr>
          <p:cNvPr id="2" name="TextBox 1">
            <a:extLst>
              <a:ext uri="{FF2B5EF4-FFF2-40B4-BE49-F238E27FC236}">
                <a16:creationId xmlns:a16="http://schemas.microsoft.com/office/drawing/2014/main" id="{70811C6A-927C-F94B-A9DA-8BCE6CBC9139}"/>
              </a:ext>
            </a:extLst>
          </p:cNvPr>
          <p:cNvSpPr txBox="1"/>
          <p:nvPr/>
        </p:nvSpPr>
        <p:spPr>
          <a:xfrm>
            <a:off x="6647247" y="3095634"/>
            <a:ext cx="925975" cy="369332"/>
          </a:xfrm>
          <a:prstGeom prst="rect">
            <a:avLst/>
          </a:prstGeom>
          <a:noFill/>
        </p:spPr>
        <p:txBody>
          <a:bodyPr wrap="square" rtlCol="0">
            <a:spAutoFit/>
          </a:bodyPr>
          <a:lstStyle/>
          <a:p>
            <a:r>
              <a:rPr lang="en-US" dirty="0">
                <a:solidFill>
                  <a:schemeClr val="bg1"/>
                </a:solidFill>
              </a:rPr>
              <a:t>K = 3</a:t>
            </a:r>
          </a:p>
        </p:txBody>
      </p:sp>
    </p:spTree>
    <p:extLst>
      <p:ext uri="{BB962C8B-B14F-4D97-AF65-F5344CB8AC3E}">
        <p14:creationId xmlns:p14="http://schemas.microsoft.com/office/powerpoint/2010/main" val="314263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B4822C-0023-6E4F-B6F5-066206FE14E9}"/>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K-Means Clustering - Evaluation </a:t>
            </a:r>
          </a:p>
        </p:txBody>
      </p:sp>
      <p:pic>
        <p:nvPicPr>
          <p:cNvPr id="12" name="Picture 11">
            <a:extLst>
              <a:ext uri="{FF2B5EF4-FFF2-40B4-BE49-F238E27FC236}">
                <a16:creationId xmlns:a16="http://schemas.microsoft.com/office/drawing/2014/main" id="{015EC3EA-80F6-2145-A9DA-01E0A1745712}"/>
              </a:ext>
            </a:extLst>
          </p:cNvPr>
          <p:cNvPicPr>
            <a:picLocks noChangeAspect="1"/>
          </p:cNvPicPr>
          <p:nvPr/>
        </p:nvPicPr>
        <p:blipFill>
          <a:blip r:embed="rId2"/>
          <a:stretch>
            <a:fillRect/>
          </a:stretch>
        </p:blipFill>
        <p:spPr>
          <a:xfrm>
            <a:off x="763928" y="1303674"/>
            <a:ext cx="5095369" cy="5335286"/>
          </a:xfrm>
          <a:prstGeom prst="rect">
            <a:avLst/>
          </a:prstGeom>
        </p:spPr>
      </p:pic>
      <p:pic>
        <p:nvPicPr>
          <p:cNvPr id="13" name="Picture 12">
            <a:extLst>
              <a:ext uri="{FF2B5EF4-FFF2-40B4-BE49-F238E27FC236}">
                <a16:creationId xmlns:a16="http://schemas.microsoft.com/office/drawing/2014/main" id="{D1BD25F9-2333-3945-96B7-9394340BB41B}"/>
              </a:ext>
            </a:extLst>
          </p:cNvPr>
          <p:cNvPicPr>
            <a:picLocks noChangeAspect="1"/>
          </p:cNvPicPr>
          <p:nvPr/>
        </p:nvPicPr>
        <p:blipFill>
          <a:blip r:embed="rId3"/>
          <a:stretch>
            <a:fillRect/>
          </a:stretch>
        </p:blipFill>
        <p:spPr>
          <a:xfrm>
            <a:off x="6332705" y="1303673"/>
            <a:ext cx="4871280" cy="5335286"/>
          </a:xfrm>
          <a:prstGeom prst="rect">
            <a:avLst/>
          </a:prstGeom>
        </p:spPr>
      </p:pic>
      <p:sp>
        <p:nvSpPr>
          <p:cNvPr id="14" name="TextBox 13">
            <a:extLst>
              <a:ext uri="{FF2B5EF4-FFF2-40B4-BE49-F238E27FC236}">
                <a16:creationId xmlns:a16="http://schemas.microsoft.com/office/drawing/2014/main" id="{4CC213CE-8868-E04C-A93C-3444E34E780E}"/>
              </a:ext>
            </a:extLst>
          </p:cNvPr>
          <p:cNvSpPr txBox="1"/>
          <p:nvPr/>
        </p:nvSpPr>
        <p:spPr>
          <a:xfrm>
            <a:off x="7561078" y="563744"/>
            <a:ext cx="3600409" cy="707886"/>
          </a:xfrm>
          <a:prstGeom prst="rect">
            <a:avLst/>
          </a:prstGeom>
          <a:noFill/>
        </p:spPr>
        <p:txBody>
          <a:bodyPr wrap="none" rtlCol="0">
            <a:spAutoFit/>
          </a:bodyPr>
          <a:lstStyle/>
          <a:p>
            <a:r>
              <a:rPr lang="en-US" sz="2000" dirty="0">
                <a:latin typeface="Garamond" panose="02020404030301010803" pitchFamily="18" charset="0"/>
              </a:rPr>
              <a:t>Sample: 3911</a:t>
            </a:r>
          </a:p>
          <a:p>
            <a:r>
              <a:rPr lang="en-US" sz="2000" dirty="0">
                <a:latin typeface="Garamond" panose="02020404030301010803" pitchFamily="18" charset="0"/>
              </a:rPr>
              <a:t>N-Fold Cross Validation at N= 10</a:t>
            </a:r>
          </a:p>
        </p:txBody>
      </p:sp>
      <p:sp>
        <p:nvSpPr>
          <p:cNvPr id="2" name="TextBox 1">
            <a:extLst>
              <a:ext uri="{FF2B5EF4-FFF2-40B4-BE49-F238E27FC236}">
                <a16:creationId xmlns:a16="http://schemas.microsoft.com/office/drawing/2014/main" id="{FBDF2304-F92E-8D44-9760-C567085F224D}"/>
              </a:ext>
            </a:extLst>
          </p:cNvPr>
          <p:cNvSpPr txBox="1"/>
          <p:nvPr/>
        </p:nvSpPr>
        <p:spPr>
          <a:xfrm>
            <a:off x="4030497" y="1432667"/>
            <a:ext cx="1828800" cy="369332"/>
          </a:xfrm>
          <a:prstGeom prst="rect">
            <a:avLst/>
          </a:prstGeom>
          <a:noFill/>
        </p:spPr>
        <p:txBody>
          <a:bodyPr wrap="square" rtlCol="0">
            <a:spAutoFit/>
          </a:bodyPr>
          <a:lstStyle/>
          <a:p>
            <a:r>
              <a:rPr lang="en-US" dirty="0">
                <a:solidFill>
                  <a:schemeClr val="bg1"/>
                </a:solidFill>
                <a:latin typeface="Garamond" panose="02020404030301010803" pitchFamily="18" charset="0"/>
              </a:rPr>
              <a:t>Model with K= 4</a:t>
            </a:r>
          </a:p>
        </p:txBody>
      </p:sp>
      <p:sp>
        <p:nvSpPr>
          <p:cNvPr id="7" name="TextBox 6">
            <a:extLst>
              <a:ext uri="{FF2B5EF4-FFF2-40B4-BE49-F238E27FC236}">
                <a16:creationId xmlns:a16="http://schemas.microsoft.com/office/drawing/2014/main" id="{9217D527-3018-DF4B-8809-5101661DF7AD}"/>
              </a:ext>
            </a:extLst>
          </p:cNvPr>
          <p:cNvSpPr txBox="1"/>
          <p:nvPr/>
        </p:nvSpPr>
        <p:spPr>
          <a:xfrm>
            <a:off x="9332687" y="1709931"/>
            <a:ext cx="1828800" cy="369332"/>
          </a:xfrm>
          <a:prstGeom prst="rect">
            <a:avLst/>
          </a:prstGeom>
          <a:noFill/>
        </p:spPr>
        <p:txBody>
          <a:bodyPr wrap="square" rtlCol="0">
            <a:spAutoFit/>
          </a:bodyPr>
          <a:lstStyle/>
          <a:p>
            <a:r>
              <a:rPr lang="en-US" dirty="0">
                <a:solidFill>
                  <a:schemeClr val="bg1"/>
                </a:solidFill>
                <a:latin typeface="Garamond" panose="02020404030301010803" pitchFamily="18" charset="0"/>
              </a:rPr>
              <a:t>Model with K= 3</a:t>
            </a:r>
          </a:p>
        </p:txBody>
      </p:sp>
      <p:sp>
        <p:nvSpPr>
          <p:cNvPr id="3" name="Rectangle 2">
            <a:extLst>
              <a:ext uri="{FF2B5EF4-FFF2-40B4-BE49-F238E27FC236}">
                <a16:creationId xmlns:a16="http://schemas.microsoft.com/office/drawing/2014/main" id="{6645815C-035B-A548-BC95-A35B6A744B21}"/>
              </a:ext>
            </a:extLst>
          </p:cNvPr>
          <p:cNvSpPr/>
          <p:nvPr/>
        </p:nvSpPr>
        <p:spPr>
          <a:xfrm>
            <a:off x="671697" y="804030"/>
            <a:ext cx="2350323" cy="430887"/>
          </a:xfrm>
          <a:prstGeom prst="rect">
            <a:avLst/>
          </a:prstGeom>
        </p:spPr>
        <p:txBody>
          <a:bodyPr wrap="none">
            <a:spAutoFit/>
          </a:bodyPr>
          <a:lstStyle/>
          <a:p>
            <a:r>
              <a:rPr lang="en-US" sz="2200" dirty="0">
                <a:solidFill>
                  <a:srgbClr val="7030A0"/>
                </a:solidFill>
                <a:latin typeface="Garamond" panose="02020404030301010803" pitchFamily="18" charset="0"/>
              </a:rPr>
              <a:t>KNN Classification</a:t>
            </a:r>
          </a:p>
        </p:txBody>
      </p:sp>
      <p:sp>
        <p:nvSpPr>
          <p:cNvPr id="10" name="TextBox 9">
            <a:extLst>
              <a:ext uri="{FF2B5EF4-FFF2-40B4-BE49-F238E27FC236}">
                <a16:creationId xmlns:a16="http://schemas.microsoft.com/office/drawing/2014/main" id="{49660E1E-E2E5-AB4A-A2B2-9AB2C9BAD6D3}"/>
              </a:ext>
            </a:extLst>
          </p:cNvPr>
          <p:cNvSpPr txBox="1"/>
          <p:nvPr/>
        </p:nvSpPr>
        <p:spPr>
          <a:xfrm>
            <a:off x="4112328" y="5717228"/>
            <a:ext cx="1652673" cy="369332"/>
          </a:xfrm>
          <a:prstGeom prst="rect">
            <a:avLst/>
          </a:prstGeom>
          <a:noFill/>
        </p:spPr>
        <p:txBody>
          <a:bodyPr wrap="square" rtlCol="0">
            <a:spAutoFit/>
          </a:bodyPr>
          <a:lstStyle/>
          <a:p>
            <a:r>
              <a:rPr lang="en-US" dirty="0">
                <a:solidFill>
                  <a:schemeClr val="bg1"/>
                </a:solidFill>
                <a:latin typeface="Garamond" panose="02020404030301010803" pitchFamily="18" charset="0"/>
              </a:rPr>
              <a:t>Accuracy: 0.986</a:t>
            </a:r>
          </a:p>
        </p:txBody>
      </p:sp>
      <p:sp>
        <p:nvSpPr>
          <p:cNvPr id="11" name="TextBox 10">
            <a:extLst>
              <a:ext uri="{FF2B5EF4-FFF2-40B4-BE49-F238E27FC236}">
                <a16:creationId xmlns:a16="http://schemas.microsoft.com/office/drawing/2014/main" id="{584C01FB-BD74-5E4E-AEFF-F75431B25BE4}"/>
              </a:ext>
            </a:extLst>
          </p:cNvPr>
          <p:cNvSpPr txBox="1"/>
          <p:nvPr/>
        </p:nvSpPr>
        <p:spPr>
          <a:xfrm>
            <a:off x="9420750" y="5727282"/>
            <a:ext cx="1652673" cy="369332"/>
          </a:xfrm>
          <a:prstGeom prst="rect">
            <a:avLst/>
          </a:prstGeom>
          <a:noFill/>
        </p:spPr>
        <p:txBody>
          <a:bodyPr wrap="square" rtlCol="0">
            <a:spAutoFit/>
          </a:bodyPr>
          <a:lstStyle/>
          <a:p>
            <a:r>
              <a:rPr lang="en-US" dirty="0">
                <a:solidFill>
                  <a:schemeClr val="bg1"/>
                </a:solidFill>
                <a:latin typeface="Garamond" panose="02020404030301010803" pitchFamily="18" charset="0"/>
              </a:rPr>
              <a:t>Accuracy: 0.987</a:t>
            </a:r>
          </a:p>
        </p:txBody>
      </p:sp>
    </p:spTree>
    <p:extLst>
      <p:ext uri="{BB962C8B-B14F-4D97-AF65-F5344CB8AC3E}">
        <p14:creationId xmlns:p14="http://schemas.microsoft.com/office/powerpoint/2010/main" val="240218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F536F5-1E99-0B4D-AFD0-13900AF92BA6}"/>
              </a:ext>
            </a:extLst>
          </p:cNvPr>
          <p:cNvSpPr txBox="1"/>
          <p:nvPr/>
        </p:nvSpPr>
        <p:spPr>
          <a:xfrm>
            <a:off x="296129" y="330804"/>
            <a:ext cx="10549349"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K with Silhouette Method </a:t>
            </a:r>
          </a:p>
        </p:txBody>
      </p:sp>
      <p:pic>
        <p:nvPicPr>
          <p:cNvPr id="7" name="Picture 6">
            <a:extLst>
              <a:ext uri="{FF2B5EF4-FFF2-40B4-BE49-F238E27FC236}">
                <a16:creationId xmlns:a16="http://schemas.microsoft.com/office/drawing/2014/main" id="{175C427A-C224-2E48-BC13-4EE7D5B4F9D8}"/>
              </a:ext>
            </a:extLst>
          </p:cNvPr>
          <p:cNvPicPr>
            <a:picLocks noChangeAspect="1"/>
          </p:cNvPicPr>
          <p:nvPr/>
        </p:nvPicPr>
        <p:blipFill>
          <a:blip r:embed="rId2"/>
          <a:stretch>
            <a:fillRect/>
          </a:stretch>
        </p:blipFill>
        <p:spPr>
          <a:xfrm>
            <a:off x="6576330" y="977135"/>
            <a:ext cx="2764440" cy="1974409"/>
          </a:xfrm>
          <a:prstGeom prst="rect">
            <a:avLst/>
          </a:prstGeom>
          <a:ln>
            <a:solidFill>
              <a:schemeClr val="tx1"/>
            </a:solidFill>
          </a:ln>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BD76EAE0-602B-2347-8A84-F58B9A301E89}"/>
              </a:ext>
            </a:extLst>
          </p:cNvPr>
          <p:cNvPicPr>
            <a:picLocks noChangeAspect="1"/>
          </p:cNvPicPr>
          <p:nvPr/>
        </p:nvPicPr>
        <p:blipFill>
          <a:blip r:embed="rId3"/>
          <a:stretch>
            <a:fillRect/>
          </a:stretch>
        </p:blipFill>
        <p:spPr>
          <a:xfrm>
            <a:off x="625033" y="1076445"/>
            <a:ext cx="5683170" cy="5555145"/>
          </a:xfrm>
          <a:prstGeom prst="rect">
            <a:avLst/>
          </a:prstGeom>
        </p:spPr>
      </p:pic>
      <p:pic>
        <p:nvPicPr>
          <p:cNvPr id="8" name="Picture 7">
            <a:extLst>
              <a:ext uri="{FF2B5EF4-FFF2-40B4-BE49-F238E27FC236}">
                <a16:creationId xmlns:a16="http://schemas.microsoft.com/office/drawing/2014/main" id="{63104173-3FF8-7B42-AC49-2B30C7597A19}"/>
              </a:ext>
            </a:extLst>
          </p:cNvPr>
          <p:cNvPicPr>
            <a:picLocks noChangeAspect="1"/>
          </p:cNvPicPr>
          <p:nvPr/>
        </p:nvPicPr>
        <p:blipFill>
          <a:blip r:embed="rId4"/>
          <a:stretch>
            <a:fillRect/>
          </a:stretch>
        </p:blipFill>
        <p:spPr>
          <a:xfrm>
            <a:off x="6576330" y="3078866"/>
            <a:ext cx="5115326" cy="3552724"/>
          </a:xfrm>
          <a:prstGeom prst="rect">
            <a:avLst/>
          </a:prstGeom>
          <a:ln>
            <a:solidFill>
              <a:schemeClr val="tx1"/>
            </a:solid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956B2D3C-3DE0-DB4D-A1E9-B49E364FF07E}"/>
              </a:ext>
            </a:extLst>
          </p:cNvPr>
          <p:cNvSpPr txBox="1"/>
          <p:nvPr/>
        </p:nvSpPr>
        <p:spPr>
          <a:xfrm>
            <a:off x="9560688" y="1521929"/>
            <a:ext cx="1759352" cy="769441"/>
          </a:xfrm>
          <a:prstGeom prst="rect">
            <a:avLst/>
          </a:prstGeom>
          <a:noFill/>
        </p:spPr>
        <p:txBody>
          <a:bodyPr wrap="square" rtlCol="0">
            <a:spAutoFit/>
          </a:bodyPr>
          <a:lstStyle/>
          <a:p>
            <a:r>
              <a:rPr lang="en-US" sz="2200" dirty="0">
                <a:latin typeface="Garamond" panose="02020404030301010803" pitchFamily="18" charset="0"/>
              </a:rPr>
              <a:t>Considering</a:t>
            </a:r>
          </a:p>
          <a:p>
            <a:r>
              <a:rPr lang="en-US" sz="2200" dirty="0">
                <a:latin typeface="Garamond" panose="02020404030301010803" pitchFamily="18" charset="0"/>
              </a:rPr>
              <a:t>K = 2</a:t>
            </a:r>
          </a:p>
        </p:txBody>
      </p:sp>
    </p:spTree>
    <p:extLst>
      <p:ext uri="{BB962C8B-B14F-4D97-AF65-F5344CB8AC3E}">
        <p14:creationId xmlns:p14="http://schemas.microsoft.com/office/powerpoint/2010/main" val="74932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9B791E-F625-1047-9193-428059139627}"/>
              </a:ext>
            </a:extLst>
          </p:cNvPr>
          <p:cNvSpPr txBox="1"/>
          <p:nvPr/>
        </p:nvSpPr>
        <p:spPr>
          <a:xfrm>
            <a:off x="296129" y="330804"/>
            <a:ext cx="10560924"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K with Elbow method </a:t>
            </a:r>
          </a:p>
        </p:txBody>
      </p:sp>
      <p:pic>
        <p:nvPicPr>
          <p:cNvPr id="5" name="Picture 4">
            <a:extLst>
              <a:ext uri="{FF2B5EF4-FFF2-40B4-BE49-F238E27FC236}">
                <a16:creationId xmlns:a16="http://schemas.microsoft.com/office/drawing/2014/main" id="{4C11E554-F4E8-924B-AD38-B492A81891DF}"/>
              </a:ext>
            </a:extLst>
          </p:cNvPr>
          <p:cNvPicPr>
            <a:picLocks noChangeAspect="1"/>
          </p:cNvPicPr>
          <p:nvPr/>
        </p:nvPicPr>
        <p:blipFill>
          <a:blip r:embed="rId2"/>
          <a:stretch>
            <a:fillRect/>
          </a:stretch>
        </p:blipFill>
        <p:spPr>
          <a:xfrm>
            <a:off x="7211028" y="1145019"/>
            <a:ext cx="2433818" cy="2000089"/>
          </a:xfrm>
          <a:prstGeom prst="rect">
            <a:avLst/>
          </a:prstGeom>
          <a:ln>
            <a:solidFill>
              <a:schemeClr val="tx1"/>
            </a:solidFill>
          </a:ln>
          <a:effectLst>
            <a:outerShdw blurRad="50800" dist="38100" dir="5400000" algn="t" rotWithShape="0">
              <a:prstClr val="black">
                <a:alpha val="40000"/>
              </a:prstClr>
            </a:outerShdw>
          </a:effectLst>
        </p:spPr>
      </p:pic>
      <p:pic>
        <p:nvPicPr>
          <p:cNvPr id="2" name="Picture 1">
            <a:extLst>
              <a:ext uri="{FF2B5EF4-FFF2-40B4-BE49-F238E27FC236}">
                <a16:creationId xmlns:a16="http://schemas.microsoft.com/office/drawing/2014/main" id="{5F2B1FF9-60FB-054B-AC51-A9EFE4D3FC87}"/>
              </a:ext>
            </a:extLst>
          </p:cNvPr>
          <p:cNvPicPr>
            <a:picLocks noChangeAspect="1"/>
          </p:cNvPicPr>
          <p:nvPr/>
        </p:nvPicPr>
        <p:blipFill>
          <a:blip r:embed="rId3"/>
          <a:stretch>
            <a:fillRect/>
          </a:stretch>
        </p:blipFill>
        <p:spPr>
          <a:xfrm>
            <a:off x="590309" y="1136650"/>
            <a:ext cx="6121256" cy="5331068"/>
          </a:xfrm>
          <a:prstGeom prst="rect">
            <a:avLst/>
          </a:prstGeom>
        </p:spPr>
      </p:pic>
      <p:pic>
        <p:nvPicPr>
          <p:cNvPr id="3" name="Picture 2">
            <a:extLst>
              <a:ext uri="{FF2B5EF4-FFF2-40B4-BE49-F238E27FC236}">
                <a16:creationId xmlns:a16="http://schemas.microsoft.com/office/drawing/2014/main" id="{214D8B0A-D534-3440-B0E8-772358EB66B9}"/>
              </a:ext>
            </a:extLst>
          </p:cNvPr>
          <p:cNvPicPr>
            <a:picLocks noChangeAspect="1"/>
          </p:cNvPicPr>
          <p:nvPr/>
        </p:nvPicPr>
        <p:blipFill>
          <a:blip r:embed="rId4"/>
          <a:stretch>
            <a:fillRect/>
          </a:stretch>
        </p:blipFill>
        <p:spPr>
          <a:xfrm>
            <a:off x="7072132" y="3312993"/>
            <a:ext cx="4907444" cy="3214203"/>
          </a:xfrm>
          <a:prstGeom prst="rect">
            <a:avLst/>
          </a:prstGeom>
          <a:ln>
            <a:solidFill>
              <a:schemeClr val="tx1"/>
            </a:solid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157C972C-CA0E-6141-9F9C-3231A06B86E8}"/>
              </a:ext>
            </a:extLst>
          </p:cNvPr>
          <p:cNvSpPr txBox="1"/>
          <p:nvPr/>
        </p:nvSpPr>
        <p:spPr>
          <a:xfrm>
            <a:off x="9965802" y="1446835"/>
            <a:ext cx="1759352" cy="769441"/>
          </a:xfrm>
          <a:prstGeom prst="rect">
            <a:avLst/>
          </a:prstGeom>
          <a:noFill/>
        </p:spPr>
        <p:txBody>
          <a:bodyPr wrap="square" rtlCol="0">
            <a:spAutoFit/>
          </a:bodyPr>
          <a:lstStyle/>
          <a:p>
            <a:r>
              <a:rPr lang="en-US" sz="2200" dirty="0">
                <a:latin typeface="Garamond" panose="02020404030301010803" pitchFamily="18" charset="0"/>
              </a:rPr>
              <a:t>Considering</a:t>
            </a:r>
          </a:p>
          <a:p>
            <a:r>
              <a:rPr lang="en-US" sz="2200" dirty="0">
                <a:latin typeface="Garamond" panose="02020404030301010803" pitchFamily="18" charset="0"/>
              </a:rPr>
              <a:t>K = 3</a:t>
            </a:r>
          </a:p>
        </p:txBody>
      </p:sp>
    </p:spTree>
    <p:extLst>
      <p:ext uri="{BB962C8B-B14F-4D97-AF65-F5344CB8AC3E}">
        <p14:creationId xmlns:p14="http://schemas.microsoft.com/office/powerpoint/2010/main" val="63650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0E222E-A93F-9644-BD5A-F3915A52B92F}"/>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Hierarchical Clustering - Evaluation </a:t>
            </a:r>
          </a:p>
        </p:txBody>
      </p:sp>
      <p:pic>
        <p:nvPicPr>
          <p:cNvPr id="7" name="Picture 6">
            <a:extLst>
              <a:ext uri="{FF2B5EF4-FFF2-40B4-BE49-F238E27FC236}">
                <a16:creationId xmlns:a16="http://schemas.microsoft.com/office/drawing/2014/main" id="{9A129CE1-6D2C-3B44-A93A-427299A4D683}"/>
              </a:ext>
            </a:extLst>
          </p:cNvPr>
          <p:cNvPicPr>
            <a:picLocks noChangeAspect="1"/>
          </p:cNvPicPr>
          <p:nvPr/>
        </p:nvPicPr>
        <p:blipFill>
          <a:blip r:embed="rId2"/>
          <a:stretch>
            <a:fillRect/>
          </a:stretch>
        </p:blipFill>
        <p:spPr>
          <a:xfrm>
            <a:off x="717629" y="1377387"/>
            <a:ext cx="5784155" cy="5261572"/>
          </a:xfrm>
          <a:prstGeom prst="rect">
            <a:avLst/>
          </a:prstGeom>
        </p:spPr>
      </p:pic>
      <p:pic>
        <p:nvPicPr>
          <p:cNvPr id="9" name="Picture 8">
            <a:extLst>
              <a:ext uri="{FF2B5EF4-FFF2-40B4-BE49-F238E27FC236}">
                <a16:creationId xmlns:a16="http://schemas.microsoft.com/office/drawing/2014/main" id="{BF4A4CB8-D33B-BE47-88CD-07EB9C30207B}"/>
              </a:ext>
            </a:extLst>
          </p:cNvPr>
          <p:cNvPicPr>
            <a:picLocks noChangeAspect="1"/>
          </p:cNvPicPr>
          <p:nvPr/>
        </p:nvPicPr>
        <p:blipFill>
          <a:blip r:embed="rId3"/>
          <a:stretch>
            <a:fillRect/>
          </a:stretch>
        </p:blipFill>
        <p:spPr>
          <a:xfrm>
            <a:off x="6713068" y="1838929"/>
            <a:ext cx="5296429" cy="4713035"/>
          </a:xfrm>
          <a:prstGeom prst="rect">
            <a:avLst/>
          </a:prstGeom>
        </p:spPr>
      </p:pic>
      <p:sp>
        <p:nvSpPr>
          <p:cNvPr id="10" name="TextBox 9">
            <a:extLst>
              <a:ext uri="{FF2B5EF4-FFF2-40B4-BE49-F238E27FC236}">
                <a16:creationId xmlns:a16="http://schemas.microsoft.com/office/drawing/2014/main" id="{5A8F1EDF-4820-2644-9788-327EA0660C7E}"/>
              </a:ext>
            </a:extLst>
          </p:cNvPr>
          <p:cNvSpPr txBox="1"/>
          <p:nvPr/>
        </p:nvSpPr>
        <p:spPr>
          <a:xfrm>
            <a:off x="7412487" y="865372"/>
            <a:ext cx="3600409" cy="707886"/>
          </a:xfrm>
          <a:prstGeom prst="rect">
            <a:avLst/>
          </a:prstGeom>
          <a:noFill/>
        </p:spPr>
        <p:txBody>
          <a:bodyPr wrap="none" rtlCol="0">
            <a:spAutoFit/>
          </a:bodyPr>
          <a:lstStyle/>
          <a:p>
            <a:r>
              <a:rPr lang="en-US" sz="2000" dirty="0">
                <a:latin typeface="Garamond" panose="02020404030301010803" pitchFamily="18" charset="0"/>
              </a:rPr>
              <a:t>Sample: 3911</a:t>
            </a:r>
          </a:p>
          <a:p>
            <a:r>
              <a:rPr lang="en-US" sz="2000" dirty="0">
                <a:latin typeface="Garamond" panose="02020404030301010803" pitchFamily="18" charset="0"/>
              </a:rPr>
              <a:t>N-Fold Cross Validation at N= 10</a:t>
            </a:r>
          </a:p>
        </p:txBody>
      </p:sp>
      <p:sp>
        <p:nvSpPr>
          <p:cNvPr id="2" name="Rectangle 1">
            <a:extLst>
              <a:ext uri="{FF2B5EF4-FFF2-40B4-BE49-F238E27FC236}">
                <a16:creationId xmlns:a16="http://schemas.microsoft.com/office/drawing/2014/main" id="{85512B22-FFFE-5243-9A96-9449D90A08C3}"/>
              </a:ext>
            </a:extLst>
          </p:cNvPr>
          <p:cNvSpPr/>
          <p:nvPr/>
        </p:nvSpPr>
        <p:spPr>
          <a:xfrm>
            <a:off x="712830" y="849983"/>
            <a:ext cx="2350323" cy="430887"/>
          </a:xfrm>
          <a:prstGeom prst="rect">
            <a:avLst/>
          </a:prstGeom>
        </p:spPr>
        <p:txBody>
          <a:bodyPr wrap="none">
            <a:spAutoFit/>
          </a:bodyPr>
          <a:lstStyle/>
          <a:p>
            <a:r>
              <a:rPr lang="en-US" sz="2200" dirty="0">
                <a:solidFill>
                  <a:srgbClr val="7030A0"/>
                </a:solidFill>
                <a:latin typeface="Garamond" panose="02020404030301010803" pitchFamily="18" charset="0"/>
              </a:rPr>
              <a:t>KNN Classification</a:t>
            </a:r>
          </a:p>
        </p:txBody>
      </p:sp>
      <p:sp>
        <p:nvSpPr>
          <p:cNvPr id="8" name="TextBox 7">
            <a:extLst>
              <a:ext uri="{FF2B5EF4-FFF2-40B4-BE49-F238E27FC236}">
                <a16:creationId xmlns:a16="http://schemas.microsoft.com/office/drawing/2014/main" id="{A56899BC-1556-574A-9559-358FB9575AA6}"/>
              </a:ext>
            </a:extLst>
          </p:cNvPr>
          <p:cNvSpPr txBox="1"/>
          <p:nvPr/>
        </p:nvSpPr>
        <p:spPr>
          <a:xfrm>
            <a:off x="4551359" y="1654263"/>
            <a:ext cx="1828800" cy="369332"/>
          </a:xfrm>
          <a:prstGeom prst="rect">
            <a:avLst/>
          </a:prstGeom>
          <a:noFill/>
        </p:spPr>
        <p:txBody>
          <a:bodyPr wrap="square" rtlCol="0">
            <a:spAutoFit/>
          </a:bodyPr>
          <a:lstStyle/>
          <a:p>
            <a:r>
              <a:rPr lang="en-US" dirty="0">
                <a:solidFill>
                  <a:schemeClr val="bg1"/>
                </a:solidFill>
                <a:latin typeface="Garamond" panose="02020404030301010803" pitchFamily="18" charset="0"/>
              </a:rPr>
              <a:t>Model with K= 2</a:t>
            </a:r>
          </a:p>
        </p:txBody>
      </p:sp>
      <p:sp>
        <p:nvSpPr>
          <p:cNvPr id="11" name="TextBox 10">
            <a:extLst>
              <a:ext uri="{FF2B5EF4-FFF2-40B4-BE49-F238E27FC236}">
                <a16:creationId xmlns:a16="http://schemas.microsoft.com/office/drawing/2014/main" id="{71C55A09-D6FA-F545-88EF-5FB73E789AE9}"/>
              </a:ext>
            </a:extLst>
          </p:cNvPr>
          <p:cNvSpPr txBox="1"/>
          <p:nvPr/>
        </p:nvSpPr>
        <p:spPr>
          <a:xfrm>
            <a:off x="10173468" y="1883535"/>
            <a:ext cx="1828800" cy="369332"/>
          </a:xfrm>
          <a:prstGeom prst="rect">
            <a:avLst/>
          </a:prstGeom>
          <a:noFill/>
        </p:spPr>
        <p:txBody>
          <a:bodyPr wrap="square" rtlCol="0">
            <a:spAutoFit/>
          </a:bodyPr>
          <a:lstStyle/>
          <a:p>
            <a:r>
              <a:rPr lang="en-US" dirty="0">
                <a:solidFill>
                  <a:schemeClr val="bg1"/>
                </a:solidFill>
                <a:latin typeface="Garamond" panose="02020404030301010803" pitchFamily="18" charset="0"/>
              </a:rPr>
              <a:t>Model with K= 3</a:t>
            </a:r>
          </a:p>
        </p:txBody>
      </p:sp>
      <p:sp>
        <p:nvSpPr>
          <p:cNvPr id="12" name="TextBox 11">
            <a:extLst>
              <a:ext uri="{FF2B5EF4-FFF2-40B4-BE49-F238E27FC236}">
                <a16:creationId xmlns:a16="http://schemas.microsoft.com/office/drawing/2014/main" id="{F2DB9C28-EC66-D347-9B53-5F9FCDC2035A}"/>
              </a:ext>
            </a:extLst>
          </p:cNvPr>
          <p:cNvSpPr txBox="1"/>
          <p:nvPr/>
        </p:nvSpPr>
        <p:spPr>
          <a:xfrm>
            <a:off x="4639422" y="5670930"/>
            <a:ext cx="1652673" cy="369332"/>
          </a:xfrm>
          <a:prstGeom prst="rect">
            <a:avLst/>
          </a:prstGeom>
          <a:noFill/>
        </p:spPr>
        <p:txBody>
          <a:bodyPr wrap="square" rtlCol="0">
            <a:spAutoFit/>
          </a:bodyPr>
          <a:lstStyle/>
          <a:p>
            <a:r>
              <a:rPr lang="en-US" dirty="0">
                <a:solidFill>
                  <a:schemeClr val="bg1"/>
                </a:solidFill>
                <a:latin typeface="Garamond" panose="02020404030301010803" pitchFamily="18" charset="0"/>
              </a:rPr>
              <a:t>Accuracy: 0.998</a:t>
            </a:r>
          </a:p>
        </p:txBody>
      </p:sp>
      <p:sp>
        <p:nvSpPr>
          <p:cNvPr id="13" name="TextBox 12">
            <a:extLst>
              <a:ext uri="{FF2B5EF4-FFF2-40B4-BE49-F238E27FC236}">
                <a16:creationId xmlns:a16="http://schemas.microsoft.com/office/drawing/2014/main" id="{517CC870-62AB-B749-ADBF-3C5E3B34FBF6}"/>
              </a:ext>
            </a:extLst>
          </p:cNvPr>
          <p:cNvSpPr txBox="1"/>
          <p:nvPr/>
        </p:nvSpPr>
        <p:spPr>
          <a:xfrm>
            <a:off x="10173468" y="5623296"/>
            <a:ext cx="1652673" cy="369332"/>
          </a:xfrm>
          <a:prstGeom prst="rect">
            <a:avLst/>
          </a:prstGeom>
          <a:noFill/>
        </p:spPr>
        <p:txBody>
          <a:bodyPr wrap="square" rtlCol="0">
            <a:spAutoFit/>
          </a:bodyPr>
          <a:lstStyle/>
          <a:p>
            <a:r>
              <a:rPr lang="en-US" dirty="0">
                <a:solidFill>
                  <a:schemeClr val="bg1"/>
                </a:solidFill>
                <a:latin typeface="Garamond" panose="02020404030301010803" pitchFamily="18" charset="0"/>
              </a:rPr>
              <a:t>Accuracy: 0.995</a:t>
            </a:r>
          </a:p>
        </p:txBody>
      </p:sp>
    </p:spTree>
    <p:extLst>
      <p:ext uri="{BB962C8B-B14F-4D97-AF65-F5344CB8AC3E}">
        <p14:creationId xmlns:p14="http://schemas.microsoft.com/office/powerpoint/2010/main" val="11741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2880C-0B61-F749-BB2D-28351FCEE787}"/>
              </a:ext>
            </a:extLst>
          </p:cNvPr>
          <p:cNvPicPr>
            <a:picLocks noChangeAspect="1"/>
          </p:cNvPicPr>
          <p:nvPr/>
        </p:nvPicPr>
        <p:blipFill>
          <a:blip r:embed="rId2"/>
          <a:stretch>
            <a:fillRect/>
          </a:stretch>
        </p:blipFill>
        <p:spPr>
          <a:xfrm>
            <a:off x="6021638" y="986118"/>
            <a:ext cx="5535652" cy="5468471"/>
          </a:xfrm>
          <a:prstGeom prst="rect">
            <a:avLst/>
          </a:prstGeom>
        </p:spPr>
      </p:pic>
      <p:sp>
        <p:nvSpPr>
          <p:cNvPr id="5" name="Rectangle 4">
            <a:extLst>
              <a:ext uri="{FF2B5EF4-FFF2-40B4-BE49-F238E27FC236}">
                <a16:creationId xmlns:a16="http://schemas.microsoft.com/office/drawing/2014/main" id="{F8E19C9A-3B3E-F24F-9A4D-7808BFA2DB7D}"/>
              </a:ext>
            </a:extLst>
          </p:cNvPr>
          <p:cNvSpPr/>
          <p:nvPr/>
        </p:nvSpPr>
        <p:spPr>
          <a:xfrm>
            <a:off x="573871" y="223228"/>
            <a:ext cx="7290073"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Customer Segmentation- Evaluation</a:t>
            </a:r>
            <a:endParaRPr lang="en-US" sz="3600" dirty="0"/>
          </a:p>
        </p:txBody>
      </p:sp>
      <p:sp>
        <p:nvSpPr>
          <p:cNvPr id="7" name="TextBox 6">
            <a:extLst>
              <a:ext uri="{FF2B5EF4-FFF2-40B4-BE49-F238E27FC236}">
                <a16:creationId xmlns:a16="http://schemas.microsoft.com/office/drawing/2014/main" id="{F6B378C5-9697-BE48-8B20-CF70A1369DFA}"/>
              </a:ext>
            </a:extLst>
          </p:cNvPr>
          <p:cNvSpPr txBox="1"/>
          <p:nvPr/>
        </p:nvSpPr>
        <p:spPr>
          <a:xfrm>
            <a:off x="634710" y="1039065"/>
            <a:ext cx="3968009" cy="430887"/>
          </a:xfrm>
          <a:prstGeom prst="rect">
            <a:avLst/>
          </a:prstGeom>
          <a:noFill/>
        </p:spPr>
        <p:txBody>
          <a:bodyPr wrap="none" rtlCol="0">
            <a:spAutoFit/>
          </a:bodyPr>
          <a:lstStyle/>
          <a:p>
            <a:r>
              <a:rPr lang="en-US" sz="2200" dirty="0">
                <a:solidFill>
                  <a:srgbClr val="7030A0"/>
                </a:solidFill>
                <a:latin typeface="Garamond" panose="02020404030301010803" pitchFamily="18" charset="0"/>
              </a:rPr>
              <a:t>Using Internal validation measures</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89764151-1389-6744-9D83-40B51690B719}"/>
                  </a:ext>
                </a:extLst>
              </p:cNvPr>
              <p:cNvSpPr/>
              <p:nvPr/>
            </p:nvSpPr>
            <p:spPr>
              <a:xfrm>
                <a:off x="394447" y="1733619"/>
                <a:ext cx="5369859" cy="4201599"/>
              </a:xfrm>
              <a:prstGeom prst="rect">
                <a:avLst/>
              </a:prstGeom>
            </p:spPr>
            <p:txBody>
              <a:bodyPr wrap="square">
                <a:spAutoFit/>
              </a:bodyPr>
              <a:lstStyle/>
              <a:p>
                <a:r>
                  <a:rPr lang="en-US" b="1" dirty="0">
                    <a:latin typeface="Garamond" panose="02020404030301010803" pitchFamily="18" charset="0"/>
                  </a:rPr>
                  <a:t>Connectivity :</a:t>
                </a:r>
                <a:r>
                  <a:rPr lang="en-US" dirty="0"/>
                  <a:t> </a:t>
                </a:r>
                <a:r>
                  <a:rPr lang="en-US" dirty="0">
                    <a:latin typeface="Garamond" panose="02020404030301010803" pitchFamily="18" charset="0"/>
                  </a:rPr>
                  <a:t>Degree of connectedness of the clusters determined by KNN. This should be minimum.</a:t>
                </a:r>
              </a:p>
              <a:p>
                <a:endParaRPr lang="en-US" dirty="0">
                  <a:latin typeface="Garamond" panose="02020404030301010803" pitchFamily="18" charset="0"/>
                </a:endParaRPr>
              </a:p>
              <a:p>
                <a:endParaRPr lang="en-US" dirty="0">
                  <a:latin typeface="Garamond" panose="02020404030301010803" pitchFamily="18" charset="0"/>
                </a:endParaRPr>
              </a:p>
              <a:p>
                <a:r>
                  <a:rPr lang="en-US" b="1" dirty="0">
                    <a:latin typeface="Garamond" panose="02020404030301010803" pitchFamily="18" charset="0"/>
                  </a:rPr>
                  <a:t>Silhouette width: </a:t>
                </a:r>
                <a:r>
                  <a:rPr lang="en-US" dirty="0">
                    <a:latin typeface="Garamond" panose="02020404030301010803" pitchFamily="18" charset="0"/>
                  </a:rPr>
                  <a:t>Measures the compactness of the clusters.</a:t>
                </a:r>
              </a:p>
              <a:p>
                <a:r>
                  <a:rPr lang="en-US" b="1" dirty="0">
                    <a:latin typeface="Garamond" panose="02020404030301010803" pitchFamily="18" charset="0"/>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𝒊</m:t>
                        </m:r>
                      </m:sub>
                    </m:sSub>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𝒊</m:t>
                            </m:r>
                          </m:sub>
                        </m:sSub>
                        <m:r>
                          <a:rPr lang="en-US" b="1"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𝒊</m:t>
                            </m:r>
                          </m:sub>
                        </m:sSub>
                        <m:r>
                          <a:rPr lang="en-US" b="1" i="1" smtClean="0">
                            <a:latin typeface="Cambria Math" panose="02040503050406030204" pitchFamily="18" charset="0"/>
                          </a:rPr>
                          <m:t>)</m:t>
                        </m:r>
                      </m:num>
                      <m:den>
                        <m:r>
                          <a:rPr lang="en-US" b="1" i="1" smtClean="0">
                            <a:latin typeface="Cambria Math" panose="02040503050406030204" pitchFamily="18" charset="0"/>
                          </a:rPr>
                          <m:t>𝒎𝒂𝒙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𝒊</m:t>
                            </m:r>
                          </m:sub>
                        </m:sSub>
                        <m:r>
                          <a:rPr lang="en-US" b="1" i="1" smtClean="0">
                            <a:latin typeface="Cambria Math" panose="02040503050406030204" pitchFamily="18" charset="0"/>
                          </a:rPr>
                          <m:t>)</m:t>
                        </m:r>
                      </m:den>
                    </m:f>
                  </m:oMath>
                </a14:m>
                <a:endParaRPr lang="en-US" b="1" dirty="0">
                  <a:latin typeface="Garamond" panose="02020404030301010803" pitchFamily="18" charset="0"/>
                </a:endParaRPr>
              </a:p>
              <a:p>
                <a:r>
                  <a:rPr lang="en-US" dirty="0">
                    <a:latin typeface="Garamond" panose="02020404030301010803" pitchFamily="18" charset="0"/>
                  </a:rPr>
                  <a:t>The range of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𝑖</m:t>
                        </m:r>
                      </m:sub>
                    </m:sSub>
                  </m:oMath>
                </a14:m>
                <a:r>
                  <a:rPr lang="en-US" dirty="0">
                    <a:latin typeface="Garamond" panose="02020404030301010803" pitchFamily="18" charset="0"/>
                  </a:rPr>
                  <a:t> is [-1,1].</a:t>
                </a:r>
              </a:p>
              <a:p>
                <a:endParaRPr lang="en-US" dirty="0">
                  <a:latin typeface="Garamond" panose="02020404030301010803" pitchFamily="18" charset="0"/>
                </a:endParaRPr>
              </a:p>
              <a:p>
                <a:endParaRPr lang="en-US" b="1" dirty="0">
                  <a:latin typeface="Garamond" panose="02020404030301010803" pitchFamily="18" charset="0"/>
                </a:endParaRPr>
              </a:p>
              <a:p>
                <a:r>
                  <a:rPr lang="en-US" b="1" dirty="0">
                    <a:latin typeface="Garamond" panose="02020404030301010803" pitchFamily="18" charset="0"/>
                  </a:rPr>
                  <a:t>Dunn Index: </a:t>
                </a:r>
                <a:r>
                  <a:rPr lang="en-US" dirty="0">
                    <a:latin typeface="Garamond" panose="02020404030301010803" pitchFamily="18" charset="0"/>
                  </a:rPr>
                  <a:t>Measures the separation of clusters.</a:t>
                </a:r>
              </a:p>
              <a:p>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m:t>
                      </m:r>
                      <m:r>
                        <a:rPr lang="en-US" sz="1400" b="1" i="1" smtClean="0">
                          <a:latin typeface="Cambria Math" panose="02040503050406030204" pitchFamily="18" charset="0"/>
                        </a:rPr>
                        <m:t>= </m:t>
                      </m:r>
                      <m:f>
                        <m:fPr>
                          <m:ctrlPr>
                            <a:rPr lang="en-US" sz="1400" b="1" i="1" smtClean="0">
                              <a:latin typeface="Cambria Math" panose="02040503050406030204" pitchFamily="18" charset="0"/>
                            </a:rPr>
                          </m:ctrlPr>
                        </m:fPr>
                        <m:num>
                          <m:r>
                            <a:rPr lang="en-US" sz="1400" b="1" i="1" smtClean="0">
                              <a:latin typeface="Cambria Math" panose="02040503050406030204" pitchFamily="18" charset="0"/>
                            </a:rPr>
                            <m:t>𝒎𝒊𝒏</m:t>
                          </m:r>
                          <m:r>
                            <a:rPr lang="en-US" sz="1400" b="1" i="1" smtClean="0">
                              <a:latin typeface="Cambria Math" panose="02040503050406030204" pitchFamily="18" charset="0"/>
                            </a:rPr>
                            <m:t>.</m:t>
                          </m:r>
                          <m:r>
                            <a:rPr lang="en-US" sz="1400" b="1" i="1" smtClean="0">
                              <a:latin typeface="Cambria Math" panose="02040503050406030204" pitchFamily="18" charset="0"/>
                            </a:rPr>
                            <m:t>𝒔𝒆𝒑𝒂𝒓𝒂𝒕𝒊𝒐𝒏</m:t>
                          </m:r>
                        </m:num>
                        <m:den>
                          <m:r>
                            <a:rPr lang="en-US" sz="1400" b="1" i="1" smtClean="0">
                              <a:latin typeface="Cambria Math" panose="02040503050406030204" pitchFamily="18" charset="0"/>
                            </a:rPr>
                            <m:t>𝒎𝒂𝒙</m:t>
                          </m:r>
                          <m:r>
                            <a:rPr lang="en-US" sz="1400" b="1" i="1" smtClean="0">
                              <a:latin typeface="Cambria Math" panose="02040503050406030204" pitchFamily="18" charset="0"/>
                            </a:rPr>
                            <m:t>.</m:t>
                          </m:r>
                          <m:r>
                            <a:rPr lang="en-US" sz="1400" b="1" i="1" smtClean="0">
                              <a:latin typeface="Cambria Math" panose="02040503050406030204" pitchFamily="18" charset="0"/>
                            </a:rPr>
                            <m:t>𝒅𝒊𝒂𝒎𝒆𝒕𝒆𝒓</m:t>
                          </m:r>
                        </m:den>
                      </m:f>
                    </m:oMath>
                  </m:oMathPara>
                </a14:m>
                <a:endParaRPr lang="en-US" sz="1400" b="1" dirty="0">
                  <a:latin typeface="Garamond" panose="02020404030301010803" pitchFamily="18" charset="0"/>
                </a:endParaRPr>
              </a:p>
              <a:p>
                <a:endParaRPr lang="en-US" sz="1400" b="1" dirty="0">
                  <a:latin typeface="Garamond" panose="02020404030301010803" pitchFamily="18" charset="0"/>
                </a:endParaRPr>
              </a:p>
              <a:p>
                <a:r>
                  <a:rPr lang="en-US" dirty="0">
                    <a:latin typeface="Garamond" panose="02020404030301010803" pitchFamily="18" charset="0"/>
                  </a:rPr>
                  <a:t>This should be maximum.</a:t>
                </a:r>
              </a:p>
            </p:txBody>
          </p:sp>
        </mc:Choice>
        <mc:Fallback>
          <p:sp>
            <p:nvSpPr>
              <p:cNvPr id="8" name="Rectangle 7">
                <a:extLst>
                  <a:ext uri="{FF2B5EF4-FFF2-40B4-BE49-F238E27FC236}">
                    <a16:creationId xmlns:a16="http://schemas.microsoft.com/office/drawing/2014/main" id="{89764151-1389-6744-9D83-40B51690B719}"/>
                  </a:ext>
                </a:extLst>
              </p:cNvPr>
              <p:cNvSpPr>
                <a:spLocks noRot="1" noChangeAspect="1" noMove="1" noResize="1" noEditPoints="1" noAdjustHandles="1" noChangeArrowheads="1" noChangeShapeType="1" noTextEdit="1"/>
              </p:cNvSpPr>
              <p:nvPr/>
            </p:nvSpPr>
            <p:spPr>
              <a:xfrm>
                <a:off x="394447" y="1733619"/>
                <a:ext cx="5369859" cy="4201599"/>
              </a:xfrm>
              <a:prstGeom prst="rect">
                <a:avLst/>
              </a:prstGeom>
              <a:blipFill>
                <a:blip r:embed="rId3"/>
                <a:stretch>
                  <a:fillRect l="-1179" t="-602" b="-1205"/>
                </a:stretch>
              </a:blipFill>
            </p:spPr>
            <p:txBody>
              <a:bodyPr/>
              <a:lstStyle/>
              <a:p>
                <a:r>
                  <a:rPr lang="en-US">
                    <a:noFill/>
                  </a:rPr>
                  <a:t> </a:t>
                </a:r>
              </a:p>
            </p:txBody>
          </p:sp>
        </mc:Fallback>
      </mc:AlternateContent>
    </p:spTree>
    <p:extLst>
      <p:ext uri="{BB962C8B-B14F-4D97-AF65-F5344CB8AC3E}">
        <p14:creationId xmlns:p14="http://schemas.microsoft.com/office/powerpoint/2010/main" val="45425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18785-73DB-4341-9633-1E8E30DF74AE}"/>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Customer Segmentation- Conclusion </a:t>
            </a:r>
          </a:p>
        </p:txBody>
      </p:sp>
      <p:pic>
        <p:nvPicPr>
          <p:cNvPr id="7" name="Picture 6">
            <a:extLst>
              <a:ext uri="{FF2B5EF4-FFF2-40B4-BE49-F238E27FC236}">
                <a16:creationId xmlns:a16="http://schemas.microsoft.com/office/drawing/2014/main" id="{4E49C4E9-D7DA-3F45-B36E-410D420CA93E}"/>
              </a:ext>
            </a:extLst>
          </p:cNvPr>
          <p:cNvPicPr>
            <a:picLocks noChangeAspect="1"/>
          </p:cNvPicPr>
          <p:nvPr/>
        </p:nvPicPr>
        <p:blipFill>
          <a:blip r:embed="rId2"/>
          <a:stretch>
            <a:fillRect/>
          </a:stretch>
        </p:blipFill>
        <p:spPr>
          <a:xfrm>
            <a:off x="637652" y="2864972"/>
            <a:ext cx="5380847" cy="1938521"/>
          </a:xfrm>
          <a:prstGeom prst="rect">
            <a:avLst/>
          </a:prstGeom>
        </p:spPr>
      </p:pic>
      <p:sp>
        <p:nvSpPr>
          <p:cNvPr id="8" name="TextBox 7">
            <a:extLst>
              <a:ext uri="{FF2B5EF4-FFF2-40B4-BE49-F238E27FC236}">
                <a16:creationId xmlns:a16="http://schemas.microsoft.com/office/drawing/2014/main" id="{EFFE7F57-C303-974C-8B08-789A98E1A8FC}"/>
              </a:ext>
            </a:extLst>
          </p:cNvPr>
          <p:cNvSpPr txBox="1"/>
          <p:nvPr/>
        </p:nvSpPr>
        <p:spPr>
          <a:xfrm>
            <a:off x="637652" y="5123305"/>
            <a:ext cx="5581810" cy="1107996"/>
          </a:xfrm>
          <a:prstGeom prst="rect">
            <a:avLst/>
          </a:prstGeom>
          <a:noFill/>
        </p:spPr>
        <p:txBody>
          <a:bodyPr wrap="square" rtlCol="0">
            <a:spAutoFit/>
          </a:bodyPr>
          <a:lstStyle/>
          <a:p>
            <a:r>
              <a:rPr lang="en-US" sz="2200" dirty="0">
                <a:latin typeface="Garamond" panose="02020404030301010803" pitchFamily="18" charset="0"/>
              </a:rPr>
              <a:t>Cluster 1 is of the customers who are neither </a:t>
            </a:r>
            <a:r>
              <a:rPr lang="en-US" sz="2200">
                <a:latin typeface="Garamond" panose="02020404030301010803" pitchFamily="18" charset="0"/>
              </a:rPr>
              <a:t>Recent, nor </a:t>
            </a:r>
            <a:r>
              <a:rPr lang="en-US" sz="2200" dirty="0">
                <a:latin typeface="Garamond" panose="02020404030301010803" pitchFamily="18" charset="0"/>
              </a:rPr>
              <a:t>Frequent nor spent more amount in the online Retail.</a:t>
            </a:r>
          </a:p>
        </p:txBody>
      </p:sp>
      <p:pic>
        <p:nvPicPr>
          <p:cNvPr id="9" name="Picture 8">
            <a:extLst>
              <a:ext uri="{FF2B5EF4-FFF2-40B4-BE49-F238E27FC236}">
                <a16:creationId xmlns:a16="http://schemas.microsoft.com/office/drawing/2014/main" id="{CC1C0C49-3B60-604E-AEBA-9542E8C18DF3}"/>
              </a:ext>
            </a:extLst>
          </p:cNvPr>
          <p:cNvPicPr>
            <a:picLocks noChangeAspect="1"/>
          </p:cNvPicPr>
          <p:nvPr/>
        </p:nvPicPr>
        <p:blipFill>
          <a:blip r:embed="rId3"/>
          <a:stretch>
            <a:fillRect/>
          </a:stretch>
        </p:blipFill>
        <p:spPr>
          <a:xfrm>
            <a:off x="6357804" y="2864972"/>
            <a:ext cx="5449983" cy="1938521"/>
          </a:xfrm>
          <a:prstGeom prst="rect">
            <a:avLst/>
          </a:prstGeom>
        </p:spPr>
      </p:pic>
      <p:sp>
        <p:nvSpPr>
          <p:cNvPr id="10" name="TextBox 9">
            <a:extLst>
              <a:ext uri="{FF2B5EF4-FFF2-40B4-BE49-F238E27FC236}">
                <a16:creationId xmlns:a16="http://schemas.microsoft.com/office/drawing/2014/main" id="{E9810144-4878-7D49-8132-A486C003A0E1}"/>
              </a:ext>
            </a:extLst>
          </p:cNvPr>
          <p:cNvSpPr txBox="1"/>
          <p:nvPr/>
        </p:nvSpPr>
        <p:spPr>
          <a:xfrm>
            <a:off x="6291890" y="5122016"/>
            <a:ext cx="5581810" cy="1446550"/>
          </a:xfrm>
          <a:prstGeom prst="rect">
            <a:avLst/>
          </a:prstGeom>
          <a:noFill/>
        </p:spPr>
        <p:txBody>
          <a:bodyPr wrap="square" rtlCol="0">
            <a:spAutoFit/>
          </a:bodyPr>
          <a:lstStyle/>
          <a:p>
            <a:r>
              <a:rPr lang="en-US" sz="2200" dirty="0">
                <a:latin typeface="Garamond" panose="02020404030301010803" pitchFamily="18" charset="0"/>
              </a:rPr>
              <a:t>Cluster 2 is of the customers who are Recent, Frequent and spent more amount in the online Retail. </a:t>
            </a:r>
          </a:p>
          <a:p>
            <a:r>
              <a:rPr lang="en-US" sz="2200" dirty="0">
                <a:latin typeface="Garamond" panose="02020404030301010803" pitchFamily="18" charset="0"/>
              </a:rPr>
              <a:t>Customers in Cluster 2 are </a:t>
            </a:r>
            <a:r>
              <a:rPr lang="en-US" sz="2200" b="1" dirty="0">
                <a:latin typeface="Garamond" panose="02020404030301010803" pitchFamily="18" charset="0"/>
              </a:rPr>
              <a:t>Loyal Customers</a:t>
            </a:r>
            <a:r>
              <a:rPr lang="en-US" sz="2200" dirty="0">
                <a:latin typeface="Garamond" panose="02020404030301010803" pitchFamily="18" charset="0"/>
              </a:rPr>
              <a:t>.</a:t>
            </a:r>
          </a:p>
        </p:txBody>
      </p:sp>
      <p:graphicFrame>
        <p:nvGraphicFramePr>
          <p:cNvPr id="11" name="Table 10">
            <a:extLst>
              <a:ext uri="{FF2B5EF4-FFF2-40B4-BE49-F238E27FC236}">
                <a16:creationId xmlns:a16="http://schemas.microsoft.com/office/drawing/2014/main" id="{06E826FB-BF70-5A4F-9BB3-0F7EF090AA02}"/>
              </a:ext>
            </a:extLst>
          </p:cNvPr>
          <p:cNvGraphicFramePr>
            <a:graphicFrameLocks noGrp="1"/>
          </p:cNvGraphicFramePr>
          <p:nvPr>
            <p:extLst>
              <p:ext uri="{D42A27DB-BD31-4B8C-83A1-F6EECF244321}">
                <p14:modId xmlns:p14="http://schemas.microsoft.com/office/powerpoint/2010/main" val="3875231389"/>
              </p:ext>
            </p:extLst>
          </p:nvPr>
        </p:nvGraphicFramePr>
        <p:xfrm>
          <a:off x="3328075" y="1322836"/>
          <a:ext cx="5245100" cy="1257300"/>
        </p:xfrm>
        <a:graphic>
          <a:graphicData uri="http://schemas.openxmlformats.org/drawingml/2006/table">
            <a:tbl>
              <a:tblPr>
                <a:tableStyleId>{5C22544A-7EE6-4342-B048-85BDC9FD1C3A}</a:tableStyleId>
              </a:tblPr>
              <a:tblGrid>
                <a:gridCol w="1373263">
                  <a:extLst>
                    <a:ext uri="{9D8B030D-6E8A-4147-A177-3AD203B41FA5}">
                      <a16:colId xmlns:a16="http://schemas.microsoft.com/office/drawing/2014/main" val="3785418838"/>
                    </a:ext>
                  </a:extLst>
                </a:gridCol>
                <a:gridCol w="1306507">
                  <a:extLst>
                    <a:ext uri="{9D8B030D-6E8A-4147-A177-3AD203B41FA5}">
                      <a16:colId xmlns:a16="http://schemas.microsoft.com/office/drawing/2014/main" val="1964650104"/>
                    </a:ext>
                  </a:extLst>
                </a:gridCol>
                <a:gridCol w="1230214">
                  <a:extLst>
                    <a:ext uri="{9D8B030D-6E8A-4147-A177-3AD203B41FA5}">
                      <a16:colId xmlns:a16="http://schemas.microsoft.com/office/drawing/2014/main" val="1985172931"/>
                    </a:ext>
                  </a:extLst>
                </a:gridCol>
                <a:gridCol w="1335116">
                  <a:extLst>
                    <a:ext uri="{9D8B030D-6E8A-4147-A177-3AD203B41FA5}">
                      <a16:colId xmlns:a16="http://schemas.microsoft.com/office/drawing/2014/main" val="778474051"/>
                    </a:ext>
                  </a:extLst>
                </a:gridCol>
              </a:tblGrid>
              <a:tr h="241300">
                <a:tc gridSpan="4">
                  <a:txBody>
                    <a:bodyPr/>
                    <a:lstStyle/>
                    <a:p>
                      <a:pPr algn="ctr" fontAlgn="b"/>
                      <a:r>
                        <a:rPr lang="en-US" sz="2000" u="none" strike="noStrike" dirty="0">
                          <a:effectLst/>
                          <a:latin typeface="Garamond" panose="02020404030301010803" pitchFamily="18" charset="0"/>
                        </a:rPr>
                        <a:t>Accuracy</a:t>
                      </a:r>
                      <a:endParaRPr lang="en-US" sz="2000" b="0" i="0" u="none" strike="noStrike" dirty="0">
                        <a:solidFill>
                          <a:srgbClr val="000000"/>
                        </a:solidFill>
                        <a:effectLst/>
                        <a:latin typeface="Garamond" panose="02020404030301010803" pitchFamily="18"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3851543"/>
                  </a:ext>
                </a:extLst>
              </a:tr>
              <a:tr h="241300">
                <a:tc gridSpan="2">
                  <a:txBody>
                    <a:bodyPr/>
                    <a:lstStyle/>
                    <a:p>
                      <a:pPr algn="ctr" fontAlgn="b"/>
                      <a:r>
                        <a:rPr lang="en-US" sz="2000" u="none" strike="noStrike" dirty="0">
                          <a:effectLst/>
                          <a:latin typeface="Garamond" panose="02020404030301010803" pitchFamily="18" charset="0"/>
                        </a:rPr>
                        <a:t>K-Means Clustering</a:t>
                      </a:r>
                      <a:endParaRPr lang="en-US" sz="2000" b="0" i="0" u="none" strike="noStrike" dirty="0">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tc gridSpan="2">
                  <a:txBody>
                    <a:bodyPr/>
                    <a:lstStyle/>
                    <a:p>
                      <a:pPr algn="ctr" fontAlgn="b"/>
                      <a:r>
                        <a:rPr lang="en-US" sz="2000" u="none" strike="noStrike" dirty="0">
                          <a:effectLst/>
                          <a:latin typeface="Garamond" panose="02020404030301010803" pitchFamily="18" charset="0"/>
                        </a:rPr>
                        <a:t>Hierarchical Clustering</a:t>
                      </a:r>
                      <a:endParaRPr lang="en-US" sz="2000" b="0" i="0" u="none" strike="noStrike" dirty="0">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4004176184"/>
                  </a:ext>
                </a:extLst>
              </a:tr>
              <a:tr h="241300">
                <a:tc>
                  <a:txBody>
                    <a:bodyPr/>
                    <a:lstStyle/>
                    <a:p>
                      <a:pPr algn="ctr" fontAlgn="b"/>
                      <a:r>
                        <a:rPr lang="en-US" sz="2000" u="none" strike="noStrike" dirty="0">
                          <a:effectLst/>
                          <a:latin typeface="Garamond" panose="02020404030301010803" pitchFamily="18" charset="0"/>
                        </a:rPr>
                        <a:t> K = 4</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K =3</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K = 2</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K = 3</a:t>
                      </a:r>
                      <a:endParaRPr lang="en-US" sz="2000" b="0" i="0" u="none" strike="noStrike">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578551377"/>
                  </a:ext>
                </a:extLst>
              </a:tr>
              <a:tr h="254000">
                <a:tc>
                  <a:txBody>
                    <a:bodyPr/>
                    <a:lstStyle/>
                    <a:p>
                      <a:pPr algn="ctr" fontAlgn="b"/>
                      <a:r>
                        <a:rPr lang="en-US" sz="2000" u="none" strike="noStrike" dirty="0">
                          <a:effectLst/>
                          <a:latin typeface="Garamond" panose="02020404030301010803" pitchFamily="18" charset="0"/>
                        </a:rPr>
                        <a:t>0.986</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0.987</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b="1" u="none" strike="noStrike" dirty="0">
                          <a:effectLst/>
                          <a:latin typeface="Garamond" panose="02020404030301010803" pitchFamily="18" charset="0"/>
                        </a:rPr>
                        <a:t>0.998</a:t>
                      </a:r>
                      <a:endParaRPr lang="en-US" sz="2000" b="1"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0.995</a:t>
                      </a:r>
                      <a:endParaRPr lang="en-US" sz="20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408265721"/>
                  </a:ext>
                </a:extLst>
              </a:tr>
            </a:tbl>
          </a:graphicData>
        </a:graphic>
      </p:graphicFrame>
      <p:sp>
        <p:nvSpPr>
          <p:cNvPr id="12" name="TextBox 11">
            <a:extLst>
              <a:ext uri="{FF2B5EF4-FFF2-40B4-BE49-F238E27FC236}">
                <a16:creationId xmlns:a16="http://schemas.microsoft.com/office/drawing/2014/main" id="{90B32986-01ED-394D-87C5-078E7A0ED6DD}"/>
              </a:ext>
            </a:extLst>
          </p:cNvPr>
          <p:cNvSpPr txBox="1"/>
          <p:nvPr/>
        </p:nvSpPr>
        <p:spPr>
          <a:xfrm>
            <a:off x="691352" y="865372"/>
            <a:ext cx="3058851" cy="430887"/>
          </a:xfrm>
          <a:prstGeom prst="rect">
            <a:avLst/>
          </a:prstGeom>
          <a:noFill/>
        </p:spPr>
        <p:txBody>
          <a:bodyPr wrap="none" rtlCol="0">
            <a:spAutoFit/>
          </a:bodyPr>
          <a:lstStyle/>
          <a:p>
            <a:r>
              <a:rPr lang="en-US" sz="2200" dirty="0">
                <a:solidFill>
                  <a:srgbClr val="7030A0"/>
                </a:solidFill>
                <a:latin typeface="Garamond" panose="02020404030301010803" pitchFamily="18" charset="0"/>
              </a:rPr>
              <a:t>Using KNN Classification</a:t>
            </a:r>
          </a:p>
        </p:txBody>
      </p:sp>
    </p:spTree>
    <p:extLst>
      <p:ext uri="{BB962C8B-B14F-4D97-AF65-F5344CB8AC3E}">
        <p14:creationId xmlns:p14="http://schemas.microsoft.com/office/powerpoint/2010/main" val="192663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0C30C6-89C2-2947-B21B-D38C7A63CAD1}"/>
              </a:ext>
            </a:extLst>
          </p:cNvPr>
          <p:cNvSpPr txBox="1"/>
          <p:nvPr/>
        </p:nvSpPr>
        <p:spPr>
          <a:xfrm>
            <a:off x="516048" y="219041"/>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Association rules</a:t>
            </a:r>
          </a:p>
        </p:txBody>
      </p:sp>
      <p:pic>
        <p:nvPicPr>
          <p:cNvPr id="8" name="Picture 7">
            <a:extLst>
              <a:ext uri="{FF2B5EF4-FFF2-40B4-BE49-F238E27FC236}">
                <a16:creationId xmlns:a16="http://schemas.microsoft.com/office/drawing/2014/main" id="{B411E7C8-5E1A-6145-88DC-E28396F23D53}"/>
              </a:ext>
            </a:extLst>
          </p:cNvPr>
          <p:cNvPicPr>
            <a:picLocks noChangeAspect="1"/>
          </p:cNvPicPr>
          <p:nvPr/>
        </p:nvPicPr>
        <p:blipFill>
          <a:blip r:embed="rId2"/>
          <a:stretch>
            <a:fillRect/>
          </a:stretch>
        </p:blipFill>
        <p:spPr>
          <a:xfrm>
            <a:off x="1041720" y="1335012"/>
            <a:ext cx="9182579" cy="1680066"/>
          </a:xfrm>
          <a:prstGeom prst="rect">
            <a:avLst/>
          </a:prstGeom>
        </p:spPr>
      </p:pic>
      <p:pic>
        <p:nvPicPr>
          <p:cNvPr id="9" name="Picture 8">
            <a:extLst>
              <a:ext uri="{FF2B5EF4-FFF2-40B4-BE49-F238E27FC236}">
                <a16:creationId xmlns:a16="http://schemas.microsoft.com/office/drawing/2014/main" id="{2653A435-390E-6342-8397-66D27B2A75F7}"/>
              </a:ext>
            </a:extLst>
          </p:cNvPr>
          <p:cNvPicPr>
            <a:picLocks noChangeAspect="1"/>
          </p:cNvPicPr>
          <p:nvPr/>
        </p:nvPicPr>
        <p:blipFill>
          <a:blip r:embed="rId3"/>
          <a:stretch>
            <a:fillRect/>
          </a:stretch>
        </p:blipFill>
        <p:spPr>
          <a:xfrm>
            <a:off x="1041721" y="3032977"/>
            <a:ext cx="10590836" cy="3605982"/>
          </a:xfrm>
          <a:prstGeom prst="rect">
            <a:avLst/>
          </a:prstGeom>
        </p:spPr>
      </p:pic>
      <p:sp>
        <p:nvSpPr>
          <p:cNvPr id="10" name="TextBox 9">
            <a:extLst>
              <a:ext uri="{FF2B5EF4-FFF2-40B4-BE49-F238E27FC236}">
                <a16:creationId xmlns:a16="http://schemas.microsoft.com/office/drawing/2014/main" id="{1993B4C3-7CC8-F749-8A54-F04D8B956A4F}"/>
              </a:ext>
            </a:extLst>
          </p:cNvPr>
          <p:cNvSpPr txBox="1"/>
          <p:nvPr/>
        </p:nvSpPr>
        <p:spPr>
          <a:xfrm>
            <a:off x="1041720" y="845818"/>
            <a:ext cx="3025893" cy="430887"/>
          </a:xfrm>
          <a:prstGeom prst="rect">
            <a:avLst/>
          </a:prstGeom>
          <a:noFill/>
        </p:spPr>
        <p:txBody>
          <a:bodyPr wrap="none" rtlCol="0">
            <a:spAutoFit/>
          </a:bodyPr>
          <a:lstStyle/>
          <a:p>
            <a:r>
              <a:rPr lang="en-US" sz="2200" b="1" dirty="0">
                <a:solidFill>
                  <a:srgbClr val="7030A0"/>
                </a:solidFill>
                <a:latin typeface="Garamond" panose="02020404030301010803" pitchFamily="18" charset="0"/>
              </a:rPr>
              <a:t>Pre-Processing the data</a:t>
            </a:r>
          </a:p>
        </p:txBody>
      </p:sp>
      <p:sp>
        <p:nvSpPr>
          <p:cNvPr id="2" name="TextBox 1">
            <a:extLst>
              <a:ext uri="{FF2B5EF4-FFF2-40B4-BE49-F238E27FC236}">
                <a16:creationId xmlns:a16="http://schemas.microsoft.com/office/drawing/2014/main" id="{44AF3C5C-52F9-7A4F-B5FD-6378A64D0DB7}"/>
              </a:ext>
            </a:extLst>
          </p:cNvPr>
          <p:cNvSpPr txBox="1"/>
          <p:nvPr/>
        </p:nvSpPr>
        <p:spPr>
          <a:xfrm>
            <a:off x="7704881" y="3081642"/>
            <a:ext cx="3811929"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Garamond" panose="02020404030301010803" pitchFamily="18" charset="0"/>
              </a:rPr>
              <a:t>Removed return transactions</a:t>
            </a:r>
          </a:p>
          <a:p>
            <a:pPr marL="285750" indent="-285750">
              <a:buFont typeface="Arial" panose="020B0604020202020204" pitchFamily="34" charset="0"/>
              <a:buChar char="•"/>
            </a:pPr>
            <a:r>
              <a:rPr lang="en-US" dirty="0">
                <a:solidFill>
                  <a:schemeClr val="bg1"/>
                </a:solidFill>
                <a:latin typeface="Garamond" panose="02020404030301010803" pitchFamily="18" charset="0"/>
              </a:rPr>
              <a:t>Trim the description</a:t>
            </a:r>
          </a:p>
          <a:p>
            <a:pPr marL="285750" indent="-285750">
              <a:buFont typeface="Arial" panose="020B0604020202020204" pitchFamily="34" charset="0"/>
              <a:buChar char="•"/>
            </a:pPr>
            <a:r>
              <a:rPr lang="en-US" dirty="0">
                <a:solidFill>
                  <a:schemeClr val="bg1"/>
                </a:solidFill>
                <a:latin typeface="Garamond" panose="02020404030301010803" pitchFamily="18" charset="0"/>
              </a:rPr>
              <a:t>Check for special characters in the description</a:t>
            </a:r>
          </a:p>
          <a:p>
            <a:pPr marL="285750" indent="-285750">
              <a:buFont typeface="Arial" panose="020B0604020202020204" pitchFamily="34" charset="0"/>
              <a:buChar char="•"/>
            </a:pPr>
            <a:r>
              <a:rPr lang="en-US" dirty="0">
                <a:solidFill>
                  <a:schemeClr val="bg1"/>
                </a:solidFill>
                <a:latin typeface="Garamond" panose="02020404030301010803" pitchFamily="18" charset="0"/>
              </a:rPr>
              <a:t>Check for the number of unique stock codes and unique descriptions</a:t>
            </a:r>
          </a:p>
        </p:txBody>
      </p:sp>
      <p:sp>
        <p:nvSpPr>
          <p:cNvPr id="3" name="TextBox 2">
            <a:extLst>
              <a:ext uri="{FF2B5EF4-FFF2-40B4-BE49-F238E27FC236}">
                <a16:creationId xmlns:a16="http://schemas.microsoft.com/office/drawing/2014/main" id="{4585F4DA-065F-2540-85F7-1D6D4EFE88CA}"/>
              </a:ext>
            </a:extLst>
          </p:cNvPr>
          <p:cNvSpPr txBox="1"/>
          <p:nvPr/>
        </p:nvSpPr>
        <p:spPr>
          <a:xfrm>
            <a:off x="7847635" y="2345597"/>
            <a:ext cx="2203039" cy="369332"/>
          </a:xfrm>
          <a:prstGeom prst="rect">
            <a:avLst/>
          </a:prstGeom>
          <a:noFill/>
        </p:spPr>
        <p:txBody>
          <a:bodyPr wrap="none" rtlCol="0">
            <a:spAutoFit/>
          </a:bodyPr>
          <a:lstStyle/>
          <a:p>
            <a:r>
              <a:rPr lang="en-US" dirty="0">
                <a:solidFill>
                  <a:schemeClr val="bg1"/>
                </a:solidFill>
                <a:latin typeface="Garamond" panose="02020404030301010803" pitchFamily="18" charset="0"/>
              </a:rPr>
              <a:t>Handle Missing values</a:t>
            </a:r>
          </a:p>
        </p:txBody>
      </p:sp>
    </p:spTree>
    <p:extLst>
      <p:ext uri="{BB962C8B-B14F-4D97-AF65-F5344CB8AC3E}">
        <p14:creationId xmlns:p14="http://schemas.microsoft.com/office/powerpoint/2010/main" val="2285259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674329-4EEC-8847-A4FA-208BEE347BC7}"/>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Pre-Processing the data</a:t>
            </a:r>
          </a:p>
        </p:txBody>
      </p:sp>
      <p:pic>
        <p:nvPicPr>
          <p:cNvPr id="7" name="Picture 6">
            <a:extLst>
              <a:ext uri="{FF2B5EF4-FFF2-40B4-BE49-F238E27FC236}">
                <a16:creationId xmlns:a16="http://schemas.microsoft.com/office/drawing/2014/main" id="{A51EED82-5814-8E4C-9E94-4A21FE988B67}"/>
              </a:ext>
            </a:extLst>
          </p:cNvPr>
          <p:cNvPicPr>
            <a:picLocks noChangeAspect="1"/>
          </p:cNvPicPr>
          <p:nvPr/>
        </p:nvPicPr>
        <p:blipFill>
          <a:blip r:embed="rId2"/>
          <a:stretch>
            <a:fillRect/>
          </a:stretch>
        </p:blipFill>
        <p:spPr>
          <a:xfrm>
            <a:off x="856288" y="2570023"/>
            <a:ext cx="9796040" cy="2055449"/>
          </a:xfrm>
          <a:prstGeom prst="rect">
            <a:avLst/>
          </a:prstGeom>
        </p:spPr>
      </p:pic>
      <p:pic>
        <p:nvPicPr>
          <p:cNvPr id="8" name="Picture 7">
            <a:extLst>
              <a:ext uri="{FF2B5EF4-FFF2-40B4-BE49-F238E27FC236}">
                <a16:creationId xmlns:a16="http://schemas.microsoft.com/office/drawing/2014/main" id="{AC74F2BF-0ECF-8442-A5F1-C39CF9AF5BB9}"/>
              </a:ext>
            </a:extLst>
          </p:cNvPr>
          <p:cNvPicPr>
            <a:picLocks noChangeAspect="1"/>
          </p:cNvPicPr>
          <p:nvPr/>
        </p:nvPicPr>
        <p:blipFill>
          <a:blip r:embed="rId3"/>
          <a:stretch>
            <a:fillRect/>
          </a:stretch>
        </p:blipFill>
        <p:spPr>
          <a:xfrm>
            <a:off x="857978" y="992694"/>
            <a:ext cx="9796040" cy="1577329"/>
          </a:xfrm>
          <a:prstGeom prst="rect">
            <a:avLst/>
          </a:prstGeom>
        </p:spPr>
      </p:pic>
      <p:pic>
        <p:nvPicPr>
          <p:cNvPr id="9" name="Picture 8">
            <a:extLst>
              <a:ext uri="{FF2B5EF4-FFF2-40B4-BE49-F238E27FC236}">
                <a16:creationId xmlns:a16="http://schemas.microsoft.com/office/drawing/2014/main" id="{6CAB1B8B-3778-FE42-85A6-2C8F6A733F48}"/>
              </a:ext>
            </a:extLst>
          </p:cNvPr>
          <p:cNvPicPr>
            <a:picLocks noChangeAspect="1"/>
          </p:cNvPicPr>
          <p:nvPr/>
        </p:nvPicPr>
        <p:blipFill>
          <a:blip r:embed="rId4"/>
          <a:stretch>
            <a:fillRect/>
          </a:stretch>
        </p:blipFill>
        <p:spPr>
          <a:xfrm>
            <a:off x="856288" y="4803797"/>
            <a:ext cx="9796040" cy="1701954"/>
          </a:xfrm>
          <a:prstGeom prst="rect">
            <a:avLst/>
          </a:prstGeom>
        </p:spPr>
      </p:pic>
      <p:sp>
        <p:nvSpPr>
          <p:cNvPr id="6" name="TextBox 5">
            <a:extLst>
              <a:ext uri="{FF2B5EF4-FFF2-40B4-BE49-F238E27FC236}">
                <a16:creationId xmlns:a16="http://schemas.microsoft.com/office/drawing/2014/main" id="{95E326C7-F0DC-8E45-A03F-494438B273BD}"/>
              </a:ext>
            </a:extLst>
          </p:cNvPr>
          <p:cNvSpPr txBox="1"/>
          <p:nvPr/>
        </p:nvSpPr>
        <p:spPr>
          <a:xfrm>
            <a:off x="6539696" y="3136082"/>
            <a:ext cx="397011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Garamond" panose="02020404030301010803" pitchFamily="18" charset="0"/>
              </a:rPr>
              <a:t>Handle data with no valid Description</a:t>
            </a:r>
          </a:p>
          <a:p>
            <a:pPr marL="285750" indent="-285750">
              <a:buFont typeface="Arial" panose="020B0604020202020204" pitchFamily="34" charset="0"/>
              <a:buChar char="•"/>
            </a:pPr>
            <a:r>
              <a:rPr lang="en-US" dirty="0">
                <a:solidFill>
                  <a:schemeClr val="bg1"/>
                </a:solidFill>
                <a:latin typeface="Garamond" panose="02020404030301010803" pitchFamily="18" charset="0"/>
              </a:rPr>
              <a:t>Handle data with typo errors in Description</a:t>
            </a:r>
          </a:p>
        </p:txBody>
      </p:sp>
    </p:spTree>
    <p:extLst>
      <p:ext uri="{BB962C8B-B14F-4D97-AF65-F5344CB8AC3E}">
        <p14:creationId xmlns:p14="http://schemas.microsoft.com/office/powerpoint/2010/main" val="125511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B59D-7E20-D246-8FBE-58CF7D4B441A}"/>
              </a:ext>
            </a:extLst>
          </p:cNvPr>
          <p:cNvSpPr>
            <a:spLocks noGrp="1"/>
          </p:cNvSpPr>
          <p:nvPr>
            <p:ph type="title"/>
          </p:nvPr>
        </p:nvSpPr>
        <p:spPr>
          <a:xfrm>
            <a:off x="913774" y="324836"/>
            <a:ext cx="10364451" cy="784770"/>
          </a:xfrm>
        </p:spPr>
        <p:txBody>
          <a:bodyPr>
            <a:normAutofit/>
          </a:bodyPr>
          <a:lstStyle/>
          <a:p>
            <a:r>
              <a:rPr lang="en-US" sz="4000" b="1" dirty="0">
                <a:solidFill>
                  <a:schemeClr val="accent1">
                    <a:lumMod val="75000"/>
                  </a:schemeClr>
                </a:solidFill>
                <a:latin typeface="Garamond" panose="02020404030301010803" pitchFamily="18" charset="0"/>
              </a:rPr>
              <a:t>INTRODUCTION</a:t>
            </a:r>
          </a:p>
        </p:txBody>
      </p:sp>
      <p:sp>
        <p:nvSpPr>
          <p:cNvPr id="6" name="TextBox 5">
            <a:extLst>
              <a:ext uri="{FF2B5EF4-FFF2-40B4-BE49-F238E27FC236}">
                <a16:creationId xmlns:a16="http://schemas.microsoft.com/office/drawing/2014/main" id="{9FCA919C-BDFD-A841-8BD5-21E6549EFDEF}"/>
              </a:ext>
            </a:extLst>
          </p:cNvPr>
          <p:cNvSpPr txBox="1"/>
          <p:nvPr/>
        </p:nvSpPr>
        <p:spPr>
          <a:xfrm>
            <a:off x="1059254" y="1593410"/>
            <a:ext cx="10076507" cy="4154984"/>
          </a:xfrm>
          <a:prstGeom prst="rect">
            <a:avLst/>
          </a:prstGeom>
          <a:noFill/>
        </p:spPr>
        <p:txBody>
          <a:bodyPr wrap="square" rtlCol="0">
            <a:spAutoFit/>
          </a:bodyPr>
          <a:lstStyle/>
          <a:p>
            <a:pPr algn="just"/>
            <a:r>
              <a:rPr lang="en-US" sz="2200" dirty="0">
                <a:latin typeface="Garamond" panose="02020404030301010803" pitchFamily="18" charset="0"/>
              </a:rPr>
              <a:t>Customer Segmentation and Market Basket Analysis is to explore different types of customers and their granular purchase behavior patterns.</a:t>
            </a:r>
          </a:p>
          <a:p>
            <a:pPr algn="just"/>
            <a:r>
              <a:rPr lang="en-US" sz="2200" dirty="0">
                <a:latin typeface="Garamond" panose="02020404030301010803" pitchFamily="18" charset="0"/>
              </a:rPr>
              <a:t> </a:t>
            </a:r>
          </a:p>
          <a:p>
            <a:pPr algn="just"/>
            <a:r>
              <a:rPr lang="en-US" sz="2200" b="1" dirty="0">
                <a:latin typeface="Garamond" panose="02020404030301010803" pitchFamily="18" charset="0"/>
              </a:rPr>
              <a:t>Customer segmentation </a:t>
            </a:r>
            <a:r>
              <a:rPr lang="en-US" sz="2200" dirty="0">
                <a:latin typeface="Garamond" panose="02020404030301010803" pitchFamily="18" charset="0"/>
              </a:rPr>
              <a:t>is to uncover the behavior of the customers based on their interactions with the firm and divide them into groups, so that the business can target their customers efficiently for future marketing strategies. </a:t>
            </a:r>
          </a:p>
          <a:p>
            <a:pPr indent="-342900" algn="just">
              <a:buFont typeface="Arial" panose="020B0604020202020204" pitchFamily="34" charset="0"/>
              <a:buChar char="•"/>
            </a:pPr>
            <a:endParaRPr lang="en-US" sz="2200" dirty="0">
              <a:latin typeface="Garamond" panose="02020404030301010803" pitchFamily="18" charset="0"/>
            </a:endParaRPr>
          </a:p>
          <a:p>
            <a:pPr algn="just"/>
            <a:r>
              <a:rPr lang="en-US" sz="2200" b="1" dirty="0">
                <a:latin typeface="Garamond" panose="02020404030301010803" pitchFamily="18" charset="0"/>
              </a:rPr>
              <a:t>Market Basket Analysis </a:t>
            </a:r>
            <a:r>
              <a:rPr lang="en-US" sz="2200" dirty="0">
                <a:latin typeface="Garamond" panose="02020404030301010803" pitchFamily="18" charset="0"/>
              </a:rPr>
              <a:t>is to uncover the product purchase behavior of customers by extracting the association rules of the products. These will be helpful to understand purchase decisions made by the customers and the business can use the association rules in their future marketing strategies. </a:t>
            </a:r>
          </a:p>
          <a:p>
            <a:pPr algn="just"/>
            <a:endParaRPr lang="en-US" sz="2200" dirty="0">
              <a:latin typeface="Garamond" panose="02020404030301010803" pitchFamily="18" charset="0"/>
            </a:endParaRPr>
          </a:p>
        </p:txBody>
      </p:sp>
    </p:spTree>
    <p:extLst>
      <p:ext uri="{BB962C8B-B14F-4D97-AF65-F5344CB8AC3E}">
        <p14:creationId xmlns:p14="http://schemas.microsoft.com/office/powerpoint/2010/main" val="2095151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11418C-8ACC-C142-83F2-F3B667EECC55}"/>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Market Basket Analysis – Format the data</a:t>
            </a:r>
          </a:p>
        </p:txBody>
      </p:sp>
      <p:pic>
        <p:nvPicPr>
          <p:cNvPr id="6" name="Picture 5">
            <a:extLst>
              <a:ext uri="{FF2B5EF4-FFF2-40B4-BE49-F238E27FC236}">
                <a16:creationId xmlns:a16="http://schemas.microsoft.com/office/drawing/2014/main" id="{4CFCF5B6-3E4A-2A4B-9592-38850E7C1978}"/>
              </a:ext>
            </a:extLst>
          </p:cNvPr>
          <p:cNvPicPr>
            <a:picLocks noChangeAspect="1"/>
          </p:cNvPicPr>
          <p:nvPr/>
        </p:nvPicPr>
        <p:blipFill>
          <a:blip r:embed="rId2"/>
          <a:stretch>
            <a:fillRect/>
          </a:stretch>
        </p:blipFill>
        <p:spPr>
          <a:xfrm>
            <a:off x="1632029" y="865373"/>
            <a:ext cx="8959641" cy="4239062"/>
          </a:xfrm>
          <a:prstGeom prst="rect">
            <a:avLst/>
          </a:prstGeom>
        </p:spPr>
      </p:pic>
      <p:pic>
        <p:nvPicPr>
          <p:cNvPr id="7" name="Picture 6">
            <a:extLst>
              <a:ext uri="{FF2B5EF4-FFF2-40B4-BE49-F238E27FC236}">
                <a16:creationId xmlns:a16="http://schemas.microsoft.com/office/drawing/2014/main" id="{6D9C61BA-3CDB-C741-B105-0D086841E0E8}"/>
              </a:ext>
            </a:extLst>
          </p:cNvPr>
          <p:cNvPicPr>
            <a:picLocks noChangeAspect="1"/>
          </p:cNvPicPr>
          <p:nvPr/>
        </p:nvPicPr>
        <p:blipFill>
          <a:blip r:embed="rId3"/>
          <a:stretch>
            <a:fillRect/>
          </a:stretch>
        </p:blipFill>
        <p:spPr>
          <a:xfrm>
            <a:off x="1632029" y="5303037"/>
            <a:ext cx="8999879" cy="1182898"/>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571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B324A-9E89-3040-9001-4EE1E6020738}"/>
              </a:ext>
            </a:extLst>
          </p:cNvPr>
          <p:cNvSpPr txBox="1"/>
          <p:nvPr/>
        </p:nvSpPr>
        <p:spPr>
          <a:xfrm>
            <a:off x="516048" y="219041"/>
            <a:ext cx="10352580"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Association Rules – Apriori Algorithm</a:t>
            </a:r>
          </a:p>
        </p:txBody>
      </p:sp>
      <p:pic>
        <p:nvPicPr>
          <p:cNvPr id="6" name="Picture 5">
            <a:extLst>
              <a:ext uri="{FF2B5EF4-FFF2-40B4-BE49-F238E27FC236}">
                <a16:creationId xmlns:a16="http://schemas.microsoft.com/office/drawing/2014/main" id="{EFA03727-B66B-B649-9BC2-5A7A8FF225D2}"/>
              </a:ext>
            </a:extLst>
          </p:cNvPr>
          <p:cNvPicPr>
            <a:picLocks noChangeAspect="1"/>
          </p:cNvPicPr>
          <p:nvPr/>
        </p:nvPicPr>
        <p:blipFill>
          <a:blip r:embed="rId2"/>
          <a:stretch>
            <a:fillRect/>
          </a:stretch>
        </p:blipFill>
        <p:spPr>
          <a:xfrm>
            <a:off x="786122" y="1251004"/>
            <a:ext cx="10352581" cy="689454"/>
          </a:xfrm>
          <a:prstGeom prst="rect">
            <a:avLst/>
          </a:prstGeom>
        </p:spPr>
      </p:pic>
      <p:pic>
        <p:nvPicPr>
          <p:cNvPr id="8" name="Picture 7">
            <a:extLst>
              <a:ext uri="{FF2B5EF4-FFF2-40B4-BE49-F238E27FC236}">
                <a16:creationId xmlns:a16="http://schemas.microsoft.com/office/drawing/2014/main" id="{1B68E6D7-EFC2-B84A-A5A8-973EF5CB8C9A}"/>
              </a:ext>
            </a:extLst>
          </p:cNvPr>
          <p:cNvPicPr>
            <a:picLocks noChangeAspect="1"/>
          </p:cNvPicPr>
          <p:nvPr/>
        </p:nvPicPr>
        <p:blipFill>
          <a:blip r:embed="rId3"/>
          <a:stretch>
            <a:fillRect/>
          </a:stretch>
        </p:blipFill>
        <p:spPr>
          <a:xfrm>
            <a:off x="169763" y="2390651"/>
            <a:ext cx="5636755" cy="3073599"/>
          </a:xfrm>
          <a:prstGeom prst="rect">
            <a:avLst/>
          </a:prstGeom>
        </p:spPr>
      </p:pic>
      <p:sp>
        <p:nvSpPr>
          <p:cNvPr id="9" name="TextBox 8">
            <a:extLst>
              <a:ext uri="{FF2B5EF4-FFF2-40B4-BE49-F238E27FC236}">
                <a16:creationId xmlns:a16="http://schemas.microsoft.com/office/drawing/2014/main" id="{7CF1C75A-9FC3-8944-AF2D-8AD367EFEC5F}"/>
              </a:ext>
            </a:extLst>
          </p:cNvPr>
          <p:cNvSpPr txBox="1"/>
          <p:nvPr/>
        </p:nvSpPr>
        <p:spPr>
          <a:xfrm>
            <a:off x="516048" y="5479640"/>
            <a:ext cx="4708020" cy="769441"/>
          </a:xfrm>
          <a:prstGeom prst="rect">
            <a:avLst/>
          </a:prstGeom>
          <a:noFill/>
        </p:spPr>
        <p:txBody>
          <a:bodyPr wrap="none" rtlCol="0">
            <a:spAutoFit/>
          </a:bodyPr>
          <a:lstStyle/>
          <a:p>
            <a:r>
              <a:rPr lang="en-US" sz="2200" dirty="0">
                <a:latin typeface="Garamond" panose="02020404030301010803" pitchFamily="18" charset="0"/>
              </a:rPr>
              <a:t>For Confidence = 1.0 and Support =0.02</a:t>
            </a:r>
          </a:p>
          <a:p>
            <a:r>
              <a:rPr lang="en-US" sz="2200" dirty="0">
                <a:latin typeface="Garamond" panose="02020404030301010803" pitchFamily="18" charset="0"/>
              </a:rPr>
              <a:t>- 7 Association Rules</a:t>
            </a:r>
          </a:p>
        </p:txBody>
      </p:sp>
      <p:sp>
        <p:nvSpPr>
          <p:cNvPr id="10" name="TextBox 9">
            <a:extLst>
              <a:ext uri="{FF2B5EF4-FFF2-40B4-BE49-F238E27FC236}">
                <a16:creationId xmlns:a16="http://schemas.microsoft.com/office/drawing/2014/main" id="{DA57A7B3-A5ED-7549-8A49-CE96604523E5}"/>
              </a:ext>
            </a:extLst>
          </p:cNvPr>
          <p:cNvSpPr txBox="1"/>
          <p:nvPr/>
        </p:nvSpPr>
        <p:spPr>
          <a:xfrm>
            <a:off x="6430683" y="5464251"/>
            <a:ext cx="4708020" cy="769441"/>
          </a:xfrm>
          <a:prstGeom prst="rect">
            <a:avLst/>
          </a:prstGeom>
          <a:noFill/>
        </p:spPr>
        <p:txBody>
          <a:bodyPr wrap="none" rtlCol="0">
            <a:spAutoFit/>
          </a:bodyPr>
          <a:lstStyle/>
          <a:p>
            <a:r>
              <a:rPr lang="en-US" sz="2200" dirty="0">
                <a:latin typeface="Garamond" panose="02020404030301010803" pitchFamily="18" charset="0"/>
              </a:rPr>
              <a:t>For Confidence = 1.0 and Support =0.02</a:t>
            </a:r>
          </a:p>
          <a:p>
            <a:r>
              <a:rPr lang="en-US" sz="2200" dirty="0">
                <a:latin typeface="Garamond" panose="02020404030301010803" pitchFamily="18" charset="0"/>
              </a:rPr>
              <a:t>- 7 Association Rules</a:t>
            </a:r>
          </a:p>
        </p:txBody>
      </p:sp>
      <p:pic>
        <p:nvPicPr>
          <p:cNvPr id="11" name="Picture 10">
            <a:extLst>
              <a:ext uri="{FF2B5EF4-FFF2-40B4-BE49-F238E27FC236}">
                <a16:creationId xmlns:a16="http://schemas.microsoft.com/office/drawing/2014/main" id="{6EE37995-9278-4644-B5B5-F6272DA062A1}"/>
              </a:ext>
            </a:extLst>
          </p:cNvPr>
          <p:cNvPicPr>
            <a:picLocks noChangeAspect="1"/>
          </p:cNvPicPr>
          <p:nvPr/>
        </p:nvPicPr>
        <p:blipFill>
          <a:blip r:embed="rId4"/>
          <a:stretch>
            <a:fillRect/>
          </a:stretch>
        </p:blipFill>
        <p:spPr>
          <a:xfrm>
            <a:off x="6180881" y="2390652"/>
            <a:ext cx="5787002" cy="3073599"/>
          </a:xfrm>
          <a:prstGeom prst="rect">
            <a:avLst/>
          </a:prstGeom>
        </p:spPr>
      </p:pic>
    </p:spTree>
    <p:extLst>
      <p:ext uri="{BB962C8B-B14F-4D97-AF65-F5344CB8AC3E}">
        <p14:creationId xmlns:p14="http://schemas.microsoft.com/office/powerpoint/2010/main" val="310566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ABC253-8A5D-6C4D-A319-7A7477BCFEB5}"/>
              </a:ext>
            </a:extLst>
          </p:cNvPr>
          <p:cNvSpPr/>
          <p:nvPr/>
        </p:nvSpPr>
        <p:spPr>
          <a:xfrm>
            <a:off x="268339" y="165269"/>
            <a:ext cx="5239768"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Inspect Association Rules</a:t>
            </a:r>
            <a:endParaRPr lang="en-US" sz="3600" dirty="0">
              <a:solidFill>
                <a:schemeClr val="accent1">
                  <a:lumMod val="75000"/>
                </a:schemeClr>
              </a:solidFill>
            </a:endParaRPr>
          </a:p>
        </p:txBody>
      </p:sp>
      <p:pic>
        <p:nvPicPr>
          <p:cNvPr id="10" name="Picture 9">
            <a:extLst>
              <a:ext uri="{FF2B5EF4-FFF2-40B4-BE49-F238E27FC236}">
                <a16:creationId xmlns:a16="http://schemas.microsoft.com/office/drawing/2014/main" id="{71006AED-54DC-F34C-B9E5-3FFFC0780523}"/>
              </a:ext>
            </a:extLst>
          </p:cNvPr>
          <p:cNvPicPr>
            <a:picLocks noChangeAspect="1"/>
          </p:cNvPicPr>
          <p:nvPr/>
        </p:nvPicPr>
        <p:blipFill>
          <a:blip r:embed="rId2"/>
          <a:stretch>
            <a:fillRect/>
          </a:stretch>
        </p:blipFill>
        <p:spPr>
          <a:xfrm>
            <a:off x="1666755" y="843101"/>
            <a:ext cx="8018370" cy="5849630"/>
          </a:xfrm>
          <a:prstGeom prst="rect">
            <a:avLst/>
          </a:prstGeom>
        </p:spPr>
      </p:pic>
      <p:sp>
        <p:nvSpPr>
          <p:cNvPr id="11" name="Rectangle 10">
            <a:extLst>
              <a:ext uri="{FF2B5EF4-FFF2-40B4-BE49-F238E27FC236}">
                <a16:creationId xmlns:a16="http://schemas.microsoft.com/office/drawing/2014/main" id="{2FD5A820-A1F0-2D45-B754-7F180903289D}"/>
              </a:ext>
            </a:extLst>
          </p:cNvPr>
          <p:cNvSpPr/>
          <p:nvPr/>
        </p:nvSpPr>
        <p:spPr>
          <a:xfrm>
            <a:off x="1666755" y="4444678"/>
            <a:ext cx="4294207" cy="3356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96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3E994-E509-D247-B297-98F761A34FC6}"/>
              </a:ext>
            </a:extLst>
          </p:cNvPr>
          <p:cNvSpPr/>
          <p:nvPr/>
        </p:nvSpPr>
        <p:spPr>
          <a:xfrm>
            <a:off x="360936" y="362038"/>
            <a:ext cx="7251152"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Prune Redundant Association Rules</a:t>
            </a:r>
            <a:endParaRPr lang="en-US" sz="3600" dirty="0">
              <a:solidFill>
                <a:schemeClr val="accent1">
                  <a:lumMod val="75000"/>
                </a:schemeClr>
              </a:solidFill>
            </a:endParaRPr>
          </a:p>
        </p:txBody>
      </p:sp>
      <p:pic>
        <p:nvPicPr>
          <p:cNvPr id="5" name="Picture 4">
            <a:extLst>
              <a:ext uri="{FF2B5EF4-FFF2-40B4-BE49-F238E27FC236}">
                <a16:creationId xmlns:a16="http://schemas.microsoft.com/office/drawing/2014/main" id="{ABDFE40C-D051-024C-8C8A-4CE57C6133EB}"/>
              </a:ext>
            </a:extLst>
          </p:cNvPr>
          <p:cNvPicPr>
            <a:picLocks noChangeAspect="1"/>
          </p:cNvPicPr>
          <p:nvPr/>
        </p:nvPicPr>
        <p:blipFill>
          <a:blip r:embed="rId2"/>
          <a:stretch>
            <a:fillRect/>
          </a:stretch>
        </p:blipFill>
        <p:spPr>
          <a:xfrm>
            <a:off x="1689903" y="1348045"/>
            <a:ext cx="9043686" cy="4701316"/>
          </a:xfrm>
          <a:prstGeom prst="rect">
            <a:avLst/>
          </a:prstGeom>
        </p:spPr>
      </p:pic>
    </p:spTree>
    <p:extLst>
      <p:ext uri="{BB962C8B-B14F-4D97-AF65-F5344CB8AC3E}">
        <p14:creationId xmlns:p14="http://schemas.microsoft.com/office/powerpoint/2010/main" val="2154655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A75D40-62AB-4F4C-AD90-96EB6750549C}"/>
              </a:ext>
            </a:extLst>
          </p:cNvPr>
          <p:cNvSpPr/>
          <p:nvPr/>
        </p:nvSpPr>
        <p:spPr>
          <a:xfrm>
            <a:off x="360936" y="362038"/>
            <a:ext cx="5752087"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Association rules Evaluation</a:t>
            </a:r>
            <a:endParaRPr lang="en-US" sz="3600" dirty="0">
              <a:solidFill>
                <a:schemeClr val="accent1">
                  <a:lumMod val="75000"/>
                </a:schemeClr>
              </a:solidFill>
            </a:endParaRPr>
          </a:p>
        </p:txBody>
      </p:sp>
      <p:pic>
        <p:nvPicPr>
          <p:cNvPr id="6" name="Picture 5">
            <a:extLst>
              <a:ext uri="{FF2B5EF4-FFF2-40B4-BE49-F238E27FC236}">
                <a16:creationId xmlns:a16="http://schemas.microsoft.com/office/drawing/2014/main" id="{4084A50A-3CAF-EF43-9611-674428529749}"/>
              </a:ext>
            </a:extLst>
          </p:cNvPr>
          <p:cNvPicPr>
            <a:picLocks noChangeAspect="1"/>
          </p:cNvPicPr>
          <p:nvPr/>
        </p:nvPicPr>
        <p:blipFill>
          <a:blip r:embed="rId2"/>
          <a:stretch>
            <a:fillRect/>
          </a:stretch>
        </p:blipFill>
        <p:spPr>
          <a:xfrm>
            <a:off x="4904484" y="1376214"/>
            <a:ext cx="6926580" cy="334625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C00E14-0E46-394C-A1CE-8A3D48A22B20}"/>
                  </a:ext>
                </a:extLst>
              </p:cNvPr>
              <p:cNvSpPr txBox="1"/>
              <p:nvPr/>
            </p:nvSpPr>
            <p:spPr>
              <a:xfrm>
                <a:off x="360936" y="1448199"/>
                <a:ext cx="4306372" cy="1172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𝑺𝒖𝒑𝒑𝒐𝒓𝒕</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1" i="1" smtClean="0">
                          <a:latin typeface="Cambria Math" panose="02040503050406030204" pitchFamily="18" charset="0"/>
                        </a:rPr>
                        <m:t>=</m:t>
                      </m:r>
                    </m:oMath>
                  </m:oMathPara>
                </a14:m>
                <a:endParaRPr lang="en-US" b="1"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𝑇𝑟𝑎𝑛𝑠𝑎𝑐𝑡𝑖𝑜𝑛𝑠</m:t>
                          </m:r>
                        </m:den>
                      </m:f>
                    </m:oMath>
                  </m:oMathPara>
                </a14:m>
                <a:endParaRPr lang="en-US" dirty="0"/>
              </a:p>
            </p:txBody>
          </p:sp>
        </mc:Choice>
        <mc:Fallback xmlns="">
          <p:sp>
            <p:nvSpPr>
              <p:cNvPr id="7" name="TextBox 6">
                <a:extLst>
                  <a:ext uri="{FF2B5EF4-FFF2-40B4-BE49-F238E27FC236}">
                    <a16:creationId xmlns:a16="http://schemas.microsoft.com/office/drawing/2014/main" id="{B1C00E14-0E46-394C-A1CE-8A3D48A22B20}"/>
                  </a:ext>
                </a:extLst>
              </p:cNvPr>
              <p:cNvSpPr txBox="1">
                <a:spLocks noRot="1" noChangeAspect="1" noMove="1" noResize="1" noEditPoints="1" noAdjustHandles="1" noChangeArrowheads="1" noChangeShapeType="1" noTextEdit="1"/>
              </p:cNvSpPr>
              <p:nvPr/>
            </p:nvSpPr>
            <p:spPr>
              <a:xfrm>
                <a:off x="360936" y="1448199"/>
                <a:ext cx="4306372" cy="1172309"/>
              </a:xfrm>
              <a:prstGeom prst="rect">
                <a:avLst/>
              </a:prstGeom>
              <a:blipFill>
                <a:blip r:embed="rId3"/>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4DFF4A-5BFC-A249-8A06-2867D86F875E}"/>
                  </a:ext>
                </a:extLst>
              </p:cNvPr>
              <p:cNvSpPr txBox="1"/>
              <p:nvPr/>
            </p:nvSpPr>
            <p:spPr>
              <a:xfrm>
                <a:off x="360936" y="3325738"/>
                <a:ext cx="4332853" cy="1220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𝑪𝒐𝒏𝒇𝒊𝒅𝒆𝒏𝒄𝒆</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1" i="1" smtClean="0">
                          <a:latin typeface="Cambria Math" panose="02040503050406030204" pitchFamily="18" charset="0"/>
                        </a:rPr>
                        <m:t>=</m:t>
                      </m:r>
                    </m:oMath>
                  </m:oMathPara>
                </a14:m>
                <a:endParaRPr lang="en-US" b="1"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𝑋</m:t>
                          </m:r>
                        </m:den>
                      </m:f>
                    </m:oMath>
                  </m:oMathPara>
                </a14:m>
                <a:endParaRPr lang="en-US" dirty="0"/>
              </a:p>
            </p:txBody>
          </p:sp>
        </mc:Choice>
        <mc:Fallback xmlns="">
          <p:sp>
            <p:nvSpPr>
              <p:cNvPr id="8" name="TextBox 7">
                <a:extLst>
                  <a:ext uri="{FF2B5EF4-FFF2-40B4-BE49-F238E27FC236}">
                    <a16:creationId xmlns:a16="http://schemas.microsoft.com/office/drawing/2014/main" id="{A04DFF4A-5BFC-A249-8A06-2867D86F875E}"/>
                  </a:ext>
                </a:extLst>
              </p:cNvPr>
              <p:cNvSpPr txBox="1">
                <a:spLocks noRot="1" noChangeAspect="1" noMove="1" noResize="1" noEditPoints="1" noAdjustHandles="1" noChangeArrowheads="1" noChangeShapeType="1" noTextEdit="1"/>
              </p:cNvSpPr>
              <p:nvPr/>
            </p:nvSpPr>
            <p:spPr>
              <a:xfrm>
                <a:off x="360936" y="3325738"/>
                <a:ext cx="4332853" cy="1220847"/>
              </a:xfrm>
              <a:prstGeom prst="rect">
                <a:avLst/>
              </a:prstGeom>
              <a:blipFill>
                <a:blip r:embed="rId4"/>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770CF0-49DF-4D43-AFDB-5EEA42759F0E}"/>
                  </a:ext>
                </a:extLst>
              </p:cNvPr>
              <p:cNvSpPr txBox="1"/>
              <p:nvPr/>
            </p:nvSpPr>
            <p:spPr>
              <a:xfrm>
                <a:off x="360936" y="4937877"/>
                <a:ext cx="7384646" cy="943848"/>
              </a:xfrm>
              <a:prstGeom prst="rect">
                <a:avLst/>
              </a:prstGeom>
              <a:noFill/>
            </p:spPr>
            <p:txBody>
              <a:bodyPr wrap="square" rtlCol="0">
                <a:spAutoFit/>
              </a:bodyPr>
              <a:lstStyle/>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r>
                        <a:rPr lang="en-US" b="1" i="1" smtClean="0">
                          <a:latin typeface="Cambria Math" panose="02040503050406030204" pitchFamily="18" charset="0"/>
                        </a:rPr>
                        <m:t>𝑳𝒊𝒇𝒕</m:t>
                      </m:r>
                      <m:r>
                        <a:rPr lang="en-US" b="1" i="1" smtClean="0">
                          <a:latin typeface="Cambria Math" panose="02040503050406030204" pitchFamily="18" charset="0"/>
                        </a:rPr>
                        <m:t> </m:t>
                      </m:r>
                      <m:d>
                        <m:dPr>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𝒀</m:t>
                              </m:r>
                            </m:e>
                          </m:d>
                        </m:e>
                      </m:d>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𝑏𝑜𝑡h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𝑌</m:t>
                          </m:r>
                        </m:num>
                        <m:den>
                          <m:r>
                            <a:rPr lang="en-US" b="0" i="1" smtClean="0">
                              <a:latin typeface="Cambria Math" panose="02040503050406030204" pitchFamily="18" charset="0"/>
                            </a:rPr>
                            <m:t>𝑇𝑟𝑎𝑛𝑠𝑎𝑐𝑡𝑖𝑜𝑛𝑠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𝑋</m:t>
                          </m:r>
                        </m:den>
                      </m:f>
                    </m:oMath>
                  </m:oMathPara>
                </a14:m>
                <a:endParaRPr lang="en-US" dirty="0"/>
              </a:p>
            </p:txBody>
          </p:sp>
        </mc:Choice>
        <mc:Fallback xmlns="">
          <p:sp>
            <p:nvSpPr>
              <p:cNvPr id="10" name="TextBox 9">
                <a:extLst>
                  <a:ext uri="{FF2B5EF4-FFF2-40B4-BE49-F238E27FC236}">
                    <a16:creationId xmlns:a16="http://schemas.microsoft.com/office/drawing/2014/main" id="{CC770CF0-49DF-4D43-AFDB-5EEA42759F0E}"/>
                  </a:ext>
                </a:extLst>
              </p:cNvPr>
              <p:cNvSpPr txBox="1">
                <a:spLocks noRot="1" noChangeAspect="1" noMove="1" noResize="1" noEditPoints="1" noAdjustHandles="1" noChangeArrowheads="1" noChangeShapeType="1" noTextEdit="1"/>
              </p:cNvSpPr>
              <p:nvPr/>
            </p:nvSpPr>
            <p:spPr>
              <a:xfrm>
                <a:off x="360936" y="4937877"/>
                <a:ext cx="7384646" cy="943848"/>
              </a:xfrm>
              <a:prstGeom prst="rect">
                <a:avLst/>
              </a:prstGeom>
              <a:blipFill>
                <a:blip r:embed="rId5"/>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9883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35318E-CF8B-3B4E-B59B-C6110C370FBA}"/>
              </a:ext>
            </a:extLst>
          </p:cNvPr>
          <p:cNvSpPr/>
          <p:nvPr/>
        </p:nvSpPr>
        <p:spPr>
          <a:xfrm>
            <a:off x="635256" y="213448"/>
            <a:ext cx="4922886" cy="646331"/>
          </a:xfrm>
          <a:prstGeom prst="rect">
            <a:avLst/>
          </a:prstGeom>
        </p:spPr>
        <p:txBody>
          <a:bodyPr wrap="none">
            <a:spAutoFit/>
          </a:bodyPr>
          <a:lstStyle/>
          <a:p>
            <a:r>
              <a:rPr lang="en-US" sz="3600" b="1" dirty="0">
                <a:solidFill>
                  <a:schemeClr val="accent1">
                    <a:lumMod val="75000"/>
                  </a:schemeClr>
                </a:solidFill>
                <a:latin typeface="Garamond" panose="02020404030301010803" pitchFamily="18" charset="0"/>
              </a:rPr>
              <a:t>Top 10 Association rules</a:t>
            </a:r>
            <a:endParaRPr lang="en-US" sz="3600" dirty="0">
              <a:solidFill>
                <a:schemeClr val="accent1">
                  <a:lumMod val="75000"/>
                </a:schemeClr>
              </a:solidFill>
            </a:endParaRPr>
          </a:p>
        </p:txBody>
      </p:sp>
      <p:pic>
        <p:nvPicPr>
          <p:cNvPr id="5" name="Picture 4">
            <a:extLst>
              <a:ext uri="{FF2B5EF4-FFF2-40B4-BE49-F238E27FC236}">
                <a16:creationId xmlns:a16="http://schemas.microsoft.com/office/drawing/2014/main" id="{7A93541D-9B32-F043-8613-C8AC9D01EC0E}"/>
              </a:ext>
            </a:extLst>
          </p:cNvPr>
          <p:cNvPicPr>
            <a:picLocks noChangeAspect="1"/>
          </p:cNvPicPr>
          <p:nvPr/>
        </p:nvPicPr>
        <p:blipFill>
          <a:blip r:embed="rId2"/>
          <a:stretch>
            <a:fillRect/>
          </a:stretch>
        </p:blipFill>
        <p:spPr>
          <a:xfrm>
            <a:off x="635257" y="1156960"/>
            <a:ext cx="6794243" cy="3037850"/>
          </a:xfrm>
          <a:prstGeom prst="rect">
            <a:avLst/>
          </a:prstGeom>
        </p:spPr>
      </p:pic>
      <p:pic>
        <p:nvPicPr>
          <p:cNvPr id="6" name="Picture 5">
            <a:extLst>
              <a:ext uri="{FF2B5EF4-FFF2-40B4-BE49-F238E27FC236}">
                <a16:creationId xmlns:a16="http://schemas.microsoft.com/office/drawing/2014/main" id="{51B37A1C-0683-644E-AEDC-B3F119BBE6CF}"/>
              </a:ext>
            </a:extLst>
          </p:cNvPr>
          <p:cNvPicPr>
            <a:picLocks noChangeAspect="1"/>
          </p:cNvPicPr>
          <p:nvPr/>
        </p:nvPicPr>
        <p:blipFill>
          <a:blip r:embed="rId3"/>
          <a:stretch>
            <a:fillRect/>
          </a:stretch>
        </p:blipFill>
        <p:spPr>
          <a:xfrm>
            <a:off x="7875270" y="2055660"/>
            <a:ext cx="3993073" cy="3873390"/>
          </a:xfrm>
          <a:prstGeom prst="rect">
            <a:avLst/>
          </a:prstGeom>
          <a:ln>
            <a:solidFill>
              <a:schemeClr val="tx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48B736D-0B59-0A46-AA29-4076666F831A}"/>
              </a:ext>
            </a:extLst>
          </p:cNvPr>
          <p:cNvPicPr>
            <a:picLocks noChangeAspect="1"/>
          </p:cNvPicPr>
          <p:nvPr/>
        </p:nvPicPr>
        <p:blipFill>
          <a:blip r:embed="rId4"/>
          <a:stretch>
            <a:fillRect/>
          </a:stretch>
        </p:blipFill>
        <p:spPr>
          <a:xfrm>
            <a:off x="4159058" y="4872290"/>
            <a:ext cx="3270442" cy="828750"/>
          </a:xfrm>
          <a:prstGeom prst="rect">
            <a:avLst/>
          </a:prstGeom>
        </p:spPr>
      </p:pic>
    </p:spTree>
    <p:extLst>
      <p:ext uri="{BB962C8B-B14F-4D97-AF65-F5344CB8AC3E}">
        <p14:creationId xmlns:p14="http://schemas.microsoft.com/office/powerpoint/2010/main" val="395221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2518-26DE-AB48-AB38-EAB7BBC4F55B}"/>
              </a:ext>
            </a:extLst>
          </p:cNvPr>
          <p:cNvSpPr txBox="1">
            <a:spLocks/>
          </p:cNvSpPr>
          <p:nvPr/>
        </p:nvSpPr>
        <p:spPr>
          <a:xfrm>
            <a:off x="678385" y="274913"/>
            <a:ext cx="10364451" cy="6938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b="1" dirty="0">
                <a:solidFill>
                  <a:schemeClr val="accent1">
                    <a:lumMod val="75000"/>
                  </a:schemeClr>
                </a:solidFill>
                <a:latin typeface="Garamond" panose="02020404030301010803" pitchFamily="18" charset="0"/>
              </a:rPr>
              <a:t>CONCLUSION</a:t>
            </a:r>
          </a:p>
        </p:txBody>
      </p:sp>
      <p:sp>
        <p:nvSpPr>
          <p:cNvPr id="3" name="TextBox 2">
            <a:extLst>
              <a:ext uri="{FF2B5EF4-FFF2-40B4-BE49-F238E27FC236}">
                <a16:creationId xmlns:a16="http://schemas.microsoft.com/office/drawing/2014/main" id="{7EF0112D-1D32-A34F-8EC1-93DE8A2DFC6A}"/>
              </a:ext>
            </a:extLst>
          </p:cNvPr>
          <p:cNvSpPr txBox="1"/>
          <p:nvPr/>
        </p:nvSpPr>
        <p:spPr>
          <a:xfrm>
            <a:off x="540152" y="968721"/>
            <a:ext cx="11111696" cy="2739211"/>
          </a:xfrm>
          <a:prstGeom prst="rect">
            <a:avLst/>
          </a:prstGeom>
          <a:noFill/>
        </p:spPr>
        <p:txBody>
          <a:bodyPr wrap="square" rtlCol="0">
            <a:spAutoFit/>
          </a:bodyPr>
          <a:lstStyle/>
          <a:p>
            <a:r>
              <a:rPr lang="en-US" sz="2200" b="1" dirty="0">
                <a:latin typeface="Garamond" panose="02020404030301010803" pitchFamily="18" charset="0"/>
              </a:rPr>
              <a:t>Identify the customers into different groups based on their behavior with the online retail. </a:t>
            </a:r>
          </a:p>
          <a:p>
            <a:r>
              <a:rPr lang="en-US" sz="2200" b="1" dirty="0">
                <a:latin typeface="Garamond" panose="02020404030301010803" pitchFamily="18" charset="0"/>
              </a:rPr>
              <a:t>Identify the Loyal Customers.</a:t>
            </a:r>
          </a:p>
          <a:p>
            <a:endParaRPr lang="en-US" dirty="0"/>
          </a:p>
          <a:p>
            <a:r>
              <a:rPr lang="en-US" sz="2200" dirty="0">
                <a:latin typeface="Garamond" panose="02020404030301010803" pitchFamily="18" charset="0"/>
              </a:rPr>
              <a:t>Customers of online-retail have been segmented into two groups with 99.8% accuracy using their Recency, Frequency and Monetary values. </a:t>
            </a:r>
          </a:p>
          <a:p>
            <a:r>
              <a:rPr lang="en-US" sz="2200" dirty="0">
                <a:latin typeface="Garamond" panose="02020404030301010803" pitchFamily="18" charset="0"/>
              </a:rPr>
              <a:t>Group 1 – either with More Recency or Less Frequency or Less Monetary.</a:t>
            </a:r>
          </a:p>
          <a:p>
            <a:r>
              <a:rPr lang="en-US" sz="2200" dirty="0">
                <a:latin typeface="Garamond" panose="02020404030301010803" pitchFamily="18" charset="0"/>
              </a:rPr>
              <a:t>Group 2 – Less Recency, More Frequency and More Monetary.</a:t>
            </a:r>
          </a:p>
          <a:p>
            <a:r>
              <a:rPr lang="en-US" sz="2200" dirty="0">
                <a:latin typeface="Garamond" panose="02020404030301010803" pitchFamily="18" charset="0"/>
              </a:rPr>
              <a:t>Group 2 customers are identified as Loyal Customers.</a:t>
            </a:r>
          </a:p>
        </p:txBody>
      </p:sp>
      <p:sp>
        <p:nvSpPr>
          <p:cNvPr id="4" name="TextBox 3">
            <a:extLst>
              <a:ext uri="{FF2B5EF4-FFF2-40B4-BE49-F238E27FC236}">
                <a16:creationId xmlns:a16="http://schemas.microsoft.com/office/drawing/2014/main" id="{7EE5496B-01F4-A048-AA64-DB2DFD2F32B2}"/>
              </a:ext>
            </a:extLst>
          </p:cNvPr>
          <p:cNvSpPr txBox="1"/>
          <p:nvPr/>
        </p:nvSpPr>
        <p:spPr>
          <a:xfrm>
            <a:off x="540151" y="3755408"/>
            <a:ext cx="11111695" cy="430887"/>
          </a:xfrm>
          <a:prstGeom prst="rect">
            <a:avLst/>
          </a:prstGeom>
          <a:noFill/>
        </p:spPr>
        <p:txBody>
          <a:bodyPr wrap="square" rtlCol="0">
            <a:spAutoFit/>
          </a:bodyPr>
          <a:lstStyle/>
          <a:p>
            <a:r>
              <a:rPr lang="en-US" sz="2200" b="1" dirty="0">
                <a:latin typeface="Garamond" panose="02020404030301010803" pitchFamily="18" charset="0"/>
              </a:rPr>
              <a:t>Identify Top 10 Association rules for the products purchased in the online retail</a:t>
            </a:r>
            <a:r>
              <a:rPr lang="en-US" dirty="0">
                <a:latin typeface="Garamond" panose="02020404030301010803" pitchFamily="18" charset="0"/>
              </a:rPr>
              <a:t>.</a:t>
            </a:r>
          </a:p>
        </p:txBody>
      </p:sp>
      <p:pic>
        <p:nvPicPr>
          <p:cNvPr id="5" name="Picture 4">
            <a:extLst>
              <a:ext uri="{FF2B5EF4-FFF2-40B4-BE49-F238E27FC236}">
                <a16:creationId xmlns:a16="http://schemas.microsoft.com/office/drawing/2014/main" id="{718CB81D-9C4C-364A-B60E-CF2F580CE85F}"/>
              </a:ext>
            </a:extLst>
          </p:cNvPr>
          <p:cNvPicPr>
            <a:picLocks noChangeAspect="1"/>
          </p:cNvPicPr>
          <p:nvPr/>
        </p:nvPicPr>
        <p:blipFill>
          <a:blip r:embed="rId2"/>
          <a:stretch>
            <a:fillRect/>
          </a:stretch>
        </p:blipFill>
        <p:spPr>
          <a:xfrm>
            <a:off x="4919792" y="4340210"/>
            <a:ext cx="4482013" cy="2339051"/>
          </a:xfrm>
          <a:prstGeom prst="rect">
            <a:avLst/>
          </a:prstGeom>
        </p:spPr>
      </p:pic>
      <p:sp>
        <p:nvSpPr>
          <p:cNvPr id="6" name="TextBox 5">
            <a:extLst>
              <a:ext uri="{FF2B5EF4-FFF2-40B4-BE49-F238E27FC236}">
                <a16:creationId xmlns:a16="http://schemas.microsoft.com/office/drawing/2014/main" id="{BA5789BE-5D10-904E-B42B-89EA11DFE737}"/>
              </a:ext>
            </a:extLst>
          </p:cNvPr>
          <p:cNvSpPr txBox="1"/>
          <p:nvPr/>
        </p:nvSpPr>
        <p:spPr>
          <a:xfrm>
            <a:off x="789666" y="4675876"/>
            <a:ext cx="4001057" cy="1107996"/>
          </a:xfrm>
          <a:prstGeom prst="rect">
            <a:avLst/>
          </a:prstGeom>
          <a:noFill/>
        </p:spPr>
        <p:txBody>
          <a:bodyPr wrap="square" rtlCol="0">
            <a:spAutoFit/>
          </a:bodyPr>
          <a:lstStyle/>
          <a:p>
            <a:r>
              <a:rPr lang="en-US" sz="2200" dirty="0">
                <a:latin typeface="Garamond" panose="02020404030301010803" pitchFamily="18" charset="0"/>
              </a:rPr>
              <a:t>Top 10 Association rules with </a:t>
            </a:r>
          </a:p>
          <a:p>
            <a:r>
              <a:rPr lang="en-US" sz="2200" dirty="0">
                <a:latin typeface="Garamond" panose="02020404030301010803" pitchFamily="18" charset="0"/>
              </a:rPr>
              <a:t>100%confidence,</a:t>
            </a:r>
          </a:p>
          <a:p>
            <a:r>
              <a:rPr lang="en-US" sz="2200" dirty="0">
                <a:latin typeface="Garamond" panose="02020404030301010803" pitchFamily="18" charset="0"/>
              </a:rPr>
              <a:t>order by lift value.</a:t>
            </a:r>
          </a:p>
        </p:txBody>
      </p:sp>
    </p:spTree>
    <p:extLst>
      <p:ext uri="{BB962C8B-B14F-4D97-AF65-F5344CB8AC3E}">
        <p14:creationId xmlns:p14="http://schemas.microsoft.com/office/powerpoint/2010/main" val="3503052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28B170-B7BC-4BDA-AF69-28A89C4F8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hare With Person">
            <a:extLst>
              <a:ext uri="{FF2B5EF4-FFF2-40B4-BE49-F238E27FC236}">
                <a16:creationId xmlns:a16="http://schemas.microsoft.com/office/drawing/2014/main" id="{86E99B9A-169F-4DCB-B334-FE6A3A8581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445" y="1719913"/>
            <a:ext cx="3427091" cy="342709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a16="http://schemas.microsoft.com/office/drawing/2014/main" id="{2E1E8C82-833C-4573-807A-A01BED375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3EEF339E-729E-1740-B67B-59B072847D8A}"/>
              </a:ext>
            </a:extLst>
          </p:cNvPr>
          <p:cNvSpPr txBox="1">
            <a:spLocks/>
          </p:cNvSpPr>
          <p:nvPr/>
        </p:nvSpPr>
        <p:spPr>
          <a:xfrm>
            <a:off x="2464274" y="329595"/>
            <a:ext cx="6564205" cy="8291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spcAft>
                <a:spcPts val="600"/>
              </a:spcAft>
            </a:pPr>
            <a:r>
              <a:rPr lang="en-US" sz="4000" b="1" dirty="0">
                <a:solidFill>
                  <a:schemeClr val="accent1">
                    <a:lumMod val="75000"/>
                  </a:schemeClr>
                </a:solidFill>
                <a:latin typeface="Garamond" panose="02020404030301010803" pitchFamily="18" charset="0"/>
              </a:rPr>
              <a:t>FUTURE WORK</a:t>
            </a:r>
          </a:p>
        </p:txBody>
      </p:sp>
      <p:sp>
        <p:nvSpPr>
          <p:cNvPr id="6" name="TextBox 5">
            <a:extLst>
              <a:ext uri="{FF2B5EF4-FFF2-40B4-BE49-F238E27FC236}">
                <a16:creationId xmlns:a16="http://schemas.microsoft.com/office/drawing/2014/main" id="{619C8BFD-97E5-6548-B381-19BB61FE3A63}"/>
              </a:ext>
            </a:extLst>
          </p:cNvPr>
          <p:cNvSpPr txBox="1"/>
          <p:nvPr/>
        </p:nvSpPr>
        <p:spPr>
          <a:xfrm>
            <a:off x="776877" y="1158749"/>
            <a:ext cx="6827690" cy="5699251"/>
          </a:xfrm>
          <a:prstGeom prst="rect">
            <a:avLst/>
          </a:prstGeom>
        </p:spPr>
        <p:txBody>
          <a:bodyPr vert="horz" lIns="91440" tIns="45720" rIns="91440" bIns="45720" rtlCol="0">
            <a:noAutofit/>
          </a:bodyPr>
          <a:lstStyle/>
          <a:p>
            <a:pPr defTabSz="914400">
              <a:lnSpc>
                <a:spcPct val="110000"/>
              </a:lnSpc>
              <a:spcAft>
                <a:spcPts val="600"/>
              </a:spcAft>
              <a:buClr>
                <a:schemeClr val="tx1"/>
              </a:buClr>
            </a:pPr>
            <a:endParaRPr lang="en-US" sz="2200" cap="all" dirty="0">
              <a:latin typeface="Garamond" panose="02020404030301010803" pitchFamily="18" charset="0"/>
            </a:endParaRPr>
          </a:p>
        </p:txBody>
      </p:sp>
      <p:sp>
        <p:nvSpPr>
          <p:cNvPr id="17" name="TextBox 16">
            <a:extLst>
              <a:ext uri="{FF2B5EF4-FFF2-40B4-BE49-F238E27FC236}">
                <a16:creationId xmlns:a16="http://schemas.microsoft.com/office/drawing/2014/main" id="{7070C6FB-34D8-CD47-A994-452DE9A487BA}"/>
              </a:ext>
            </a:extLst>
          </p:cNvPr>
          <p:cNvSpPr txBox="1"/>
          <p:nvPr/>
        </p:nvSpPr>
        <p:spPr>
          <a:xfrm>
            <a:off x="643464" y="1690062"/>
            <a:ext cx="6665089"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Garamond" panose="02020404030301010803" pitchFamily="18" charset="0"/>
              </a:rPr>
              <a:t>Use Gap-Statistic Method to find the optimal number of clusters for clustering.</a:t>
            </a:r>
          </a:p>
          <a:p>
            <a:pPr marL="342900" indent="-342900">
              <a:buFont typeface="Arial" panose="020B0604020202020204" pitchFamily="34" charset="0"/>
              <a:buChar char="•"/>
            </a:pPr>
            <a:endParaRPr lang="en-US" sz="2200" dirty="0">
              <a:latin typeface="Garamond" panose="02020404030301010803" pitchFamily="18" charset="0"/>
            </a:endParaRPr>
          </a:p>
          <a:p>
            <a:pPr marL="342900" indent="-342900">
              <a:buFont typeface="Arial" panose="020B0604020202020204" pitchFamily="34" charset="0"/>
              <a:buChar char="•"/>
            </a:pPr>
            <a:r>
              <a:rPr lang="en-US" sz="2200" dirty="0">
                <a:latin typeface="Garamond" panose="02020404030301010803" pitchFamily="18" charset="0"/>
              </a:rPr>
              <a:t>Use Density based and K-</a:t>
            </a:r>
            <a:r>
              <a:rPr lang="en-US" sz="2200" dirty="0" err="1">
                <a:latin typeface="Garamond" panose="02020404030301010803" pitchFamily="18" charset="0"/>
              </a:rPr>
              <a:t>mediods</a:t>
            </a:r>
            <a:r>
              <a:rPr lang="en-US" sz="2200" dirty="0">
                <a:latin typeface="Garamond" panose="02020404030301010803" pitchFamily="18" charset="0"/>
              </a:rPr>
              <a:t> clustering algorithms for Customer segmentation.</a:t>
            </a:r>
          </a:p>
          <a:p>
            <a:endParaRPr lang="en-US" sz="2200" dirty="0">
              <a:latin typeface="Garamond" panose="02020404030301010803" pitchFamily="18" charset="0"/>
            </a:endParaRPr>
          </a:p>
          <a:p>
            <a:pPr marL="342900" indent="-342900">
              <a:buFont typeface="Arial" panose="020B0604020202020204" pitchFamily="34" charset="0"/>
              <a:buChar char="•"/>
            </a:pPr>
            <a:r>
              <a:rPr lang="en-US" sz="2200" dirty="0">
                <a:latin typeface="Garamond" panose="02020404030301010803" pitchFamily="18" charset="0"/>
              </a:rPr>
              <a:t>Inspect Association rules with confidence levels 0.8, 0.7 and so.. .Business can use these rules in designing lossless promotional offers for the products.</a:t>
            </a:r>
          </a:p>
          <a:p>
            <a:endParaRPr lang="en-US" sz="2200" dirty="0">
              <a:latin typeface="Garamond" panose="02020404030301010803" pitchFamily="18" charset="0"/>
            </a:endParaRPr>
          </a:p>
        </p:txBody>
      </p:sp>
    </p:spTree>
    <p:extLst>
      <p:ext uri="{BB962C8B-B14F-4D97-AF65-F5344CB8AC3E}">
        <p14:creationId xmlns:p14="http://schemas.microsoft.com/office/powerpoint/2010/main" val="2864269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93676D-13B5-B644-8FB9-F6932A993D3D}"/>
              </a:ext>
            </a:extLst>
          </p:cNvPr>
          <p:cNvSpPr txBox="1"/>
          <p:nvPr/>
        </p:nvSpPr>
        <p:spPr>
          <a:xfrm>
            <a:off x="3440430" y="2320290"/>
            <a:ext cx="5123518" cy="1631216"/>
          </a:xfrm>
          <a:prstGeom prst="rect">
            <a:avLst/>
          </a:prstGeom>
          <a:noFill/>
        </p:spPr>
        <p:txBody>
          <a:bodyPr wrap="none" rtlCol="0">
            <a:spAutoFit/>
          </a:bodyPr>
          <a:lstStyle/>
          <a:p>
            <a:r>
              <a:rPr lang="en-US" sz="10000" dirty="0">
                <a:solidFill>
                  <a:schemeClr val="accent1">
                    <a:lumMod val="75000"/>
                  </a:schemeClr>
                </a:solidFill>
                <a:latin typeface="Mistral" panose="03090702030407020403" pitchFamily="66" charset="0"/>
              </a:rPr>
              <a:t>THANK YOU</a:t>
            </a:r>
          </a:p>
        </p:txBody>
      </p:sp>
    </p:spTree>
    <p:extLst>
      <p:ext uri="{BB962C8B-B14F-4D97-AF65-F5344CB8AC3E}">
        <p14:creationId xmlns:p14="http://schemas.microsoft.com/office/powerpoint/2010/main" val="314352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F5D1B29D-DD78-764E-A079-6FE93BFBA7A5}"/>
              </a:ext>
            </a:extLst>
          </p:cNvPr>
          <p:cNvSpPr>
            <a:spLocks noGrp="1"/>
          </p:cNvSpPr>
          <p:nvPr>
            <p:ph type="title"/>
          </p:nvPr>
        </p:nvSpPr>
        <p:spPr>
          <a:xfrm>
            <a:off x="678385" y="274913"/>
            <a:ext cx="10364451" cy="886192"/>
          </a:xfrm>
        </p:spPr>
        <p:txBody>
          <a:bodyPr vert="horz" lIns="91440" tIns="45720" rIns="91440" bIns="45720" rtlCol="0" anchor="ctr">
            <a:normAutofit/>
          </a:bodyPr>
          <a:lstStyle/>
          <a:p>
            <a:r>
              <a:rPr lang="en-US" sz="4000" b="1" dirty="0">
                <a:solidFill>
                  <a:schemeClr val="accent1">
                    <a:lumMod val="75000"/>
                  </a:schemeClr>
                </a:solidFill>
                <a:latin typeface="Garamond" panose="02020404030301010803" pitchFamily="18" charset="0"/>
              </a:rPr>
              <a:t>DATA SET</a:t>
            </a:r>
          </a:p>
        </p:txBody>
      </p:sp>
      <p:graphicFrame>
        <p:nvGraphicFramePr>
          <p:cNvPr id="12" name="Table 11">
            <a:extLst>
              <a:ext uri="{FF2B5EF4-FFF2-40B4-BE49-F238E27FC236}">
                <a16:creationId xmlns:a16="http://schemas.microsoft.com/office/drawing/2014/main" id="{BBC675EF-66E9-F645-9E93-E1124877CD2E}"/>
              </a:ext>
            </a:extLst>
          </p:cNvPr>
          <p:cNvGraphicFramePr>
            <a:graphicFrameLocks noGrp="1"/>
          </p:cNvGraphicFramePr>
          <p:nvPr>
            <p:extLst>
              <p:ext uri="{D42A27DB-BD31-4B8C-83A1-F6EECF244321}">
                <p14:modId xmlns:p14="http://schemas.microsoft.com/office/powerpoint/2010/main" val="4105365313"/>
              </p:ext>
            </p:extLst>
          </p:nvPr>
        </p:nvGraphicFramePr>
        <p:xfrm>
          <a:off x="5151422" y="1714220"/>
          <a:ext cx="6507331" cy="3815121"/>
        </p:xfrm>
        <a:graphic>
          <a:graphicData uri="http://schemas.openxmlformats.org/drawingml/2006/table">
            <a:tbl>
              <a:tblPr firstRow="1" firstCol="1" bandRow="1">
                <a:tableStyleId>{8EC20E35-A176-4012-BC5E-935CFFF8708E}</a:tableStyleId>
              </a:tblPr>
              <a:tblGrid>
                <a:gridCol w="1756372">
                  <a:extLst>
                    <a:ext uri="{9D8B030D-6E8A-4147-A177-3AD203B41FA5}">
                      <a16:colId xmlns:a16="http://schemas.microsoft.com/office/drawing/2014/main" val="1670439758"/>
                    </a:ext>
                  </a:extLst>
                </a:gridCol>
                <a:gridCol w="3017202">
                  <a:extLst>
                    <a:ext uri="{9D8B030D-6E8A-4147-A177-3AD203B41FA5}">
                      <a16:colId xmlns:a16="http://schemas.microsoft.com/office/drawing/2014/main" val="282914209"/>
                    </a:ext>
                  </a:extLst>
                </a:gridCol>
                <a:gridCol w="1733757">
                  <a:extLst>
                    <a:ext uri="{9D8B030D-6E8A-4147-A177-3AD203B41FA5}">
                      <a16:colId xmlns:a16="http://schemas.microsoft.com/office/drawing/2014/main" val="1295557122"/>
                    </a:ext>
                  </a:extLst>
                </a:gridCol>
              </a:tblGrid>
              <a:tr h="271668">
                <a:tc>
                  <a:txBody>
                    <a:bodyPr/>
                    <a:lstStyle/>
                    <a:p>
                      <a:pPr marL="0" marR="0" algn="ctr">
                        <a:lnSpc>
                          <a:spcPct val="107000"/>
                        </a:lnSpc>
                        <a:spcBef>
                          <a:spcPts val="0"/>
                        </a:spcBef>
                        <a:spcAft>
                          <a:spcPts val="0"/>
                        </a:spcAft>
                      </a:pPr>
                      <a:r>
                        <a:rPr lang="en-US" sz="2000" dirty="0">
                          <a:effectLst/>
                          <a:latin typeface="Garamond" panose="02020404030301010803" pitchFamily="18" charset="0"/>
                        </a:rPr>
                        <a:t>Attribute </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Description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Data Type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845409305"/>
                  </a:ext>
                </a:extLst>
              </a:tr>
              <a:tr h="271668">
                <a:tc>
                  <a:txBody>
                    <a:bodyPr/>
                    <a:lstStyle/>
                    <a:p>
                      <a:pPr marL="0" marR="0" algn="ctr">
                        <a:lnSpc>
                          <a:spcPct val="107000"/>
                        </a:lnSpc>
                        <a:spcBef>
                          <a:spcPts val="0"/>
                        </a:spcBef>
                        <a:spcAft>
                          <a:spcPts val="0"/>
                        </a:spcAft>
                      </a:pPr>
                      <a:r>
                        <a:rPr lang="en-US" sz="2000" dirty="0" err="1">
                          <a:effectLst/>
                          <a:latin typeface="Garamond" panose="02020404030301010803" pitchFamily="18" charset="0"/>
                        </a:rPr>
                        <a:t>InvoiceNo</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Invoice 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32270852"/>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StockCode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57125716"/>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Description</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Name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838409129"/>
                  </a:ext>
                </a:extLst>
              </a:tr>
              <a:tr h="761215">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 of each product per transaction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111530588"/>
                  </a:ext>
                </a:extLst>
              </a:tr>
              <a:tr h="516443">
                <a:tc>
                  <a:txBody>
                    <a:bodyPr/>
                    <a:lstStyle/>
                    <a:p>
                      <a:pPr marL="0" marR="0" algn="ctr">
                        <a:lnSpc>
                          <a:spcPct val="107000"/>
                        </a:lnSpc>
                        <a:spcBef>
                          <a:spcPts val="0"/>
                        </a:spcBef>
                        <a:spcAft>
                          <a:spcPts val="0"/>
                        </a:spcAft>
                      </a:pPr>
                      <a:r>
                        <a:rPr lang="en-US" sz="2000" dirty="0">
                          <a:effectLst/>
                          <a:latin typeface="Garamond" panose="02020404030301010803" pitchFamily="18" charset="0"/>
                        </a:rPr>
                        <a:t>InvoiceDate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Invoice Date and Time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565391987"/>
                  </a:ext>
                </a:extLst>
              </a:tr>
              <a:tr h="516443">
                <a:tc>
                  <a:txBody>
                    <a:bodyPr/>
                    <a:lstStyle/>
                    <a:p>
                      <a:pPr marL="0" marR="0" algn="ctr">
                        <a:lnSpc>
                          <a:spcPct val="107000"/>
                        </a:lnSpc>
                        <a:spcBef>
                          <a:spcPts val="0"/>
                        </a:spcBef>
                        <a:spcAft>
                          <a:spcPts val="0"/>
                        </a:spcAft>
                      </a:pPr>
                      <a:r>
                        <a:rPr lang="en-US" sz="2000">
                          <a:effectLst/>
                          <a:latin typeface="Garamond" panose="02020404030301010803" pitchFamily="18" charset="0"/>
                        </a:rPr>
                        <a:t>UnitPrice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Price of the Product per unit</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937093103"/>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CustomerID</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Customer Number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1440174"/>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Country</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Country Name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Character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347683102"/>
                  </a:ext>
                </a:extLst>
              </a:tr>
            </a:tbl>
          </a:graphicData>
        </a:graphic>
      </p:graphicFrame>
      <p:sp>
        <p:nvSpPr>
          <p:cNvPr id="14" name="TextBox 13">
            <a:extLst>
              <a:ext uri="{FF2B5EF4-FFF2-40B4-BE49-F238E27FC236}">
                <a16:creationId xmlns:a16="http://schemas.microsoft.com/office/drawing/2014/main" id="{CE6B8841-6575-E649-AEE1-1252BF05EA27}"/>
              </a:ext>
            </a:extLst>
          </p:cNvPr>
          <p:cNvSpPr txBox="1"/>
          <p:nvPr/>
        </p:nvSpPr>
        <p:spPr>
          <a:xfrm>
            <a:off x="533247" y="1298067"/>
            <a:ext cx="4084928" cy="464742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Garamond" panose="02020404030301010803" pitchFamily="18" charset="0"/>
              </a:rPr>
              <a:t>Dataset contains the Business data, and this data set belongs to a UK-based registered non-store online retail.</a:t>
            </a:r>
          </a:p>
          <a:p>
            <a:pPr marL="342900" lvl="0" indent="-342900">
              <a:buFont typeface="Arial" panose="020B0604020202020204" pitchFamily="34" charset="0"/>
              <a:buChar char="•"/>
            </a:pPr>
            <a:endParaRPr lang="en-US" sz="2200" dirty="0">
              <a:latin typeface="Garamond" panose="02020404030301010803" pitchFamily="18" charset="0"/>
            </a:endParaRPr>
          </a:p>
          <a:p>
            <a:pPr marL="342900" lvl="0" indent="-342900">
              <a:buFont typeface="Arial" panose="020B0604020202020204" pitchFamily="34" charset="0"/>
              <a:buChar char="•"/>
            </a:pPr>
            <a:r>
              <a:rPr lang="en-US" sz="2200" dirty="0">
                <a:latin typeface="Garamond" panose="02020404030301010803" pitchFamily="18" charset="0"/>
              </a:rPr>
              <a:t>This Data set contains all  the transactions data occurred between 01/12/2010 and 09/12/2011.</a:t>
            </a:r>
          </a:p>
          <a:p>
            <a:pPr marL="342900" lvl="0" indent="-342900">
              <a:buFont typeface="Arial" panose="020B0604020202020204" pitchFamily="34" charset="0"/>
              <a:buChar char="•"/>
            </a:pPr>
            <a:endParaRPr lang="en-US" sz="2200" dirty="0">
              <a:latin typeface="Garamond" panose="02020404030301010803" pitchFamily="18" charset="0"/>
            </a:endParaRPr>
          </a:p>
          <a:p>
            <a:pPr lvl="0"/>
            <a:r>
              <a:rPr lang="en-US" sz="2200" dirty="0">
                <a:latin typeface="Garamond" panose="02020404030301010803" pitchFamily="18" charset="0"/>
              </a:rPr>
              <a:t>Number of Instances : 541909</a:t>
            </a:r>
          </a:p>
          <a:p>
            <a:endParaRPr lang="en-US" dirty="0"/>
          </a:p>
          <a:p>
            <a:endParaRPr lang="en-US" dirty="0"/>
          </a:p>
          <a:p>
            <a:r>
              <a:rPr lang="en-US" dirty="0">
                <a:solidFill>
                  <a:srgbClr val="7030A0"/>
                </a:solidFill>
                <a:latin typeface="Garamond" panose="02020404030301010803" pitchFamily="18" charset="0"/>
                <a:hlinkClick r:id="rId3">
                  <a:extLst>
                    <a:ext uri="{A12FA001-AC4F-418D-AE19-62706E023703}">
                      <ahyp:hlinkClr xmlns:ahyp="http://schemas.microsoft.com/office/drawing/2018/hyperlinkcolor" val="tx"/>
                    </a:ext>
                  </a:extLst>
                </a:hlinkClick>
              </a:rPr>
              <a:t>Online Retail Dataset</a:t>
            </a:r>
            <a:endParaRPr lang="en-US" dirty="0">
              <a:solidFill>
                <a:srgbClr val="7030A0"/>
              </a:solidFill>
              <a:latin typeface="Garamond" panose="02020404030301010803" pitchFamily="18" charset="0"/>
            </a:endParaRPr>
          </a:p>
        </p:txBody>
      </p:sp>
    </p:spTree>
    <p:extLst>
      <p:ext uri="{BB962C8B-B14F-4D97-AF65-F5344CB8AC3E}">
        <p14:creationId xmlns:p14="http://schemas.microsoft.com/office/powerpoint/2010/main" val="69878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122A9B-39BB-4BA2-A874-7E7A0C787E29}"/>
              </a:ext>
            </a:extLst>
          </p:cNvPr>
          <p:cNvPicPr>
            <a:picLocks noChangeAspect="1"/>
          </p:cNvPicPr>
          <p:nvPr/>
        </p:nvPicPr>
        <p:blipFill rotWithShape="1">
          <a:blip r:embed="rId4"/>
          <a:srcRect l="19031" r="28096"/>
          <a:stretch/>
        </p:blipFill>
        <p:spPr>
          <a:xfrm>
            <a:off x="81332" y="10"/>
            <a:ext cx="4834706" cy="6857990"/>
          </a:xfrm>
          <a:prstGeom prst="rect">
            <a:avLst/>
          </a:prstGeom>
        </p:spPr>
      </p:pic>
      <p:sp>
        <p:nvSpPr>
          <p:cNvPr id="21" name="Rectangle 20">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7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F1D3EDD-237D-1447-A91C-D6487D877932}"/>
              </a:ext>
            </a:extLst>
          </p:cNvPr>
          <p:cNvSpPr>
            <a:spLocks noGrp="1"/>
          </p:cNvSpPr>
          <p:nvPr>
            <p:ph type="title"/>
          </p:nvPr>
        </p:nvSpPr>
        <p:spPr>
          <a:xfrm>
            <a:off x="5520758" y="461282"/>
            <a:ext cx="6043196" cy="863438"/>
          </a:xfrm>
        </p:spPr>
        <p:txBody>
          <a:bodyPr vert="horz" lIns="91440" tIns="45720" rIns="91440" bIns="45720" rtlCol="0" anchor="b">
            <a:noAutofit/>
          </a:bodyPr>
          <a:lstStyle/>
          <a:p>
            <a:r>
              <a:rPr lang="en-US" sz="4000" b="1" dirty="0">
                <a:solidFill>
                  <a:schemeClr val="accent1">
                    <a:lumMod val="75000"/>
                  </a:schemeClr>
                </a:solidFill>
                <a:latin typeface="Garamond" panose="02020404030301010803" pitchFamily="18" charset="0"/>
              </a:rPr>
              <a:t>RESEARCH PROBLEMS</a:t>
            </a:r>
          </a:p>
        </p:txBody>
      </p:sp>
      <p:sp>
        <p:nvSpPr>
          <p:cNvPr id="7" name="Rectangle 6">
            <a:extLst>
              <a:ext uri="{FF2B5EF4-FFF2-40B4-BE49-F238E27FC236}">
                <a16:creationId xmlns:a16="http://schemas.microsoft.com/office/drawing/2014/main" id="{B51CD77D-629C-D248-B830-6735C7B902DE}"/>
              </a:ext>
            </a:extLst>
          </p:cNvPr>
          <p:cNvSpPr/>
          <p:nvPr/>
        </p:nvSpPr>
        <p:spPr>
          <a:xfrm>
            <a:off x="5520758" y="2114536"/>
            <a:ext cx="5695110" cy="1107996"/>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the customers into different groups based on their behavior with the online retail. Identify the Loyal Customers.</a:t>
            </a:r>
          </a:p>
        </p:txBody>
      </p:sp>
      <p:sp>
        <p:nvSpPr>
          <p:cNvPr id="9" name="Rectangle 8">
            <a:extLst>
              <a:ext uri="{FF2B5EF4-FFF2-40B4-BE49-F238E27FC236}">
                <a16:creationId xmlns:a16="http://schemas.microsoft.com/office/drawing/2014/main" id="{069F68E3-8B82-0E48-9DE1-6777ECAC4815}"/>
              </a:ext>
            </a:extLst>
          </p:cNvPr>
          <p:cNvSpPr/>
          <p:nvPr/>
        </p:nvSpPr>
        <p:spPr>
          <a:xfrm>
            <a:off x="5520758" y="4012348"/>
            <a:ext cx="5695110" cy="769441"/>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Top 10 Association rules for the products purchased in the online retail.</a:t>
            </a:r>
          </a:p>
        </p:txBody>
      </p:sp>
    </p:spTree>
    <p:extLst>
      <p:ext uri="{BB962C8B-B14F-4D97-AF65-F5344CB8AC3E}">
        <p14:creationId xmlns:p14="http://schemas.microsoft.com/office/powerpoint/2010/main" val="80797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A68A80-63CB-6E4E-9FE5-E88A784B1C80}"/>
              </a:ext>
            </a:extLst>
          </p:cNvPr>
          <p:cNvSpPr txBox="1">
            <a:spLocks/>
          </p:cNvSpPr>
          <p:nvPr/>
        </p:nvSpPr>
        <p:spPr>
          <a:xfrm>
            <a:off x="678385" y="274913"/>
            <a:ext cx="10364451" cy="6938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b="1" dirty="0">
                <a:solidFill>
                  <a:schemeClr val="accent1">
                    <a:lumMod val="75000"/>
                  </a:schemeClr>
                </a:solidFill>
                <a:latin typeface="Garamond" panose="02020404030301010803" pitchFamily="18" charset="0"/>
              </a:rPr>
              <a:t>PROPOSED SOLUTIONS</a:t>
            </a:r>
          </a:p>
        </p:txBody>
      </p:sp>
      <p:sp>
        <p:nvSpPr>
          <p:cNvPr id="5" name="Rectangle 4">
            <a:extLst>
              <a:ext uri="{FF2B5EF4-FFF2-40B4-BE49-F238E27FC236}">
                <a16:creationId xmlns:a16="http://schemas.microsoft.com/office/drawing/2014/main" id="{E370F42B-3D96-2245-8B15-80DF7AB48A49}"/>
              </a:ext>
            </a:extLst>
          </p:cNvPr>
          <p:cNvSpPr/>
          <p:nvPr/>
        </p:nvSpPr>
        <p:spPr>
          <a:xfrm>
            <a:off x="986829" y="1046227"/>
            <a:ext cx="10056007" cy="5186035"/>
          </a:xfrm>
          <a:prstGeom prst="rect">
            <a:avLst/>
          </a:prstGeom>
        </p:spPr>
        <p:txBody>
          <a:bodyPr wrap="square">
            <a:spAutoFit/>
          </a:bodyPr>
          <a:lstStyle/>
          <a:p>
            <a:pPr algn="just">
              <a:spcAft>
                <a:spcPts val="600"/>
              </a:spcAft>
            </a:pPr>
            <a:r>
              <a:rPr lang="en-US" sz="2200" b="1" dirty="0">
                <a:latin typeface="Garamond" panose="02020404030301010803" pitchFamily="18" charset="0"/>
              </a:rPr>
              <a:t>Identify the customers into different groups based on their behavior with the online retail. </a:t>
            </a:r>
          </a:p>
          <a:p>
            <a:pPr lvl="1" algn="just">
              <a:spcAft>
                <a:spcPts val="600"/>
              </a:spcAft>
            </a:pPr>
            <a:r>
              <a:rPr lang="en-US" sz="2200" dirty="0">
                <a:latin typeface="Garamond" panose="02020404030301010803" pitchFamily="18" charset="0"/>
              </a:rPr>
              <a:t>RFM Analysis is the data-driven customer segmentation technique.</a:t>
            </a:r>
          </a:p>
          <a:p>
            <a:pPr lvl="1" algn="just">
              <a:spcAft>
                <a:spcPts val="600"/>
              </a:spcAft>
            </a:pPr>
            <a:r>
              <a:rPr lang="en-US" sz="2200" dirty="0">
                <a:latin typeface="Garamond" panose="02020404030301010803" pitchFamily="18" charset="0"/>
              </a:rPr>
              <a:t>Recency 	: Number of days from the last purchase</a:t>
            </a:r>
          </a:p>
          <a:p>
            <a:pPr lvl="1" algn="just">
              <a:spcAft>
                <a:spcPts val="600"/>
              </a:spcAft>
            </a:pPr>
            <a:r>
              <a:rPr lang="en-US" sz="2200" dirty="0">
                <a:latin typeface="Garamond" panose="02020404030301010803" pitchFamily="18" charset="0"/>
              </a:rPr>
              <a:t>Frequency	: Number of visits</a:t>
            </a:r>
          </a:p>
          <a:p>
            <a:pPr lvl="1" algn="just">
              <a:spcAft>
                <a:spcPts val="600"/>
              </a:spcAft>
            </a:pPr>
            <a:r>
              <a:rPr lang="en-US" sz="2200" dirty="0">
                <a:latin typeface="Garamond" panose="02020404030301010803" pitchFamily="18" charset="0"/>
              </a:rPr>
              <a:t>Monetary	: Total amount spent</a:t>
            </a:r>
          </a:p>
          <a:p>
            <a:pPr lvl="1" algn="just">
              <a:spcAft>
                <a:spcPts val="600"/>
              </a:spcAft>
            </a:pPr>
            <a:r>
              <a:rPr lang="en-US" sz="2200" dirty="0">
                <a:latin typeface="Garamond" panose="02020404030301010803" pitchFamily="18" charset="0"/>
              </a:rPr>
              <a:t>we use both K-means Clustering and Hierarchal clustering</a:t>
            </a:r>
            <a:r>
              <a:rPr lang="en-US" sz="2200" i="1" dirty="0">
                <a:latin typeface="Garamond" panose="02020404030301010803" pitchFamily="18" charset="0"/>
              </a:rPr>
              <a:t> </a:t>
            </a:r>
            <a:r>
              <a:rPr lang="en-US" sz="2200" dirty="0">
                <a:latin typeface="Garamond" panose="02020404030301010803" pitchFamily="18" charset="0"/>
              </a:rPr>
              <a:t>algorithms on RFM data for customer segmentation.</a:t>
            </a:r>
          </a:p>
          <a:p>
            <a:pPr algn="just">
              <a:spcAft>
                <a:spcPts val="600"/>
              </a:spcAft>
            </a:pPr>
            <a:endParaRPr lang="en-US" sz="2200" b="1" dirty="0">
              <a:latin typeface="Garamond" panose="02020404030301010803" pitchFamily="18" charset="0"/>
            </a:endParaRPr>
          </a:p>
          <a:p>
            <a:pPr algn="just">
              <a:spcAft>
                <a:spcPts val="600"/>
              </a:spcAft>
            </a:pPr>
            <a:r>
              <a:rPr lang="en-US" sz="2200" b="1" dirty="0">
                <a:latin typeface="Garamond" panose="02020404030301010803" pitchFamily="18" charset="0"/>
              </a:rPr>
              <a:t>Identify Top 10 Association rules for the products purchased in the online retail. </a:t>
            </a:r>
          </a:p>
          <a:p>
            <a:pPr lvl="1" algn="just">
              <a:spcAft>
                <a:spcPts val="600"/>
              </a:spcAft>
            </a:pPr>
            <a:r>
              <a:rPr lang="en-US" sz="2200" dirty="0">
                <a:latin typeface="Garamond" panose="02020404030301010803" pitchFamily="18" charset="0"/>
              </a:rPr>
              <a:t>Group the products based on </a:t>
            </a:r>
            <a:r>
              <a:rPr lang="en-US" sz="2200" dirty="0" err="1">
                <a:latin typeface="Garamond" panose="02020404030301010803" pitchFamily="18" charset="0"/>
              </a:rPr>
              <a:t>InvoiceNo</a:t>
            </a:r>
            <a:r>
              <a:rPr lang="en-US" sz="2200" dirty="0">
                <a:latin typeface="Garamond" panose="02020404030301010803" pitchFamily="18" charset="0"/>
              </a:rPr>
              <a:t> and apply Apriori algorithm to find the association rules for the products.</a:t>
            </a:r>
          </a:p>
          <a:p>
            <a:pPr lvl="1" algn="just">
              <a:spcAft>
                <a:spcPts val="600"/>
              </a:spcAft>
            </a:pPr>
            <a:endParaRPr lang="en-US" sz="2200" dirty="0">
              <a:latin typeface="Garamond" panose="02020404030301010803" pitchFamily="18" charset="0"/>
            </a:endParaRPr>
          </a:p>
        </p:txBody>
      </p:sp>
    </p:spTree>
    <p:extLst>
      <p:ext uri="{BB962C8B-B14F-4D97-AF65-F5344CB8AC3E}">
        <p14:creationId xmlns:p14="http://schemas.microsoft.com/office/powerpoint/2010/main" val="356998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23F282-6CF2-4544-B78E-B44F7BE4B5F4}"/>
              </a:ext>
            </a:extLst>
          </p:cNvPr>
          <p:cNvSpPr txBox="1"/>
          <p:nvPr/>
        </p:nvSpPr>
        <p:spPr>
          <a:xfrm>
            <a:off x="621285" y="190763"/>
            <a:ext cx="2988319" cy="646331"/>
          </a:xfrm>
          <a:prstGeom prst="rect">
            <a:avLst/>
          </a:prstGeom>
          <a:noFill/>
        </p:spPr>
        <p:txBody>
          <a:bodyPr wrap="none" rtlCol="0">
            <a:spAutoFit/>
          </a:bodyPr>
          <a:lstStyle/>
          <a:p>
            <a:r>
              <a:rPr lang="en-US" sz="3600" b="1" dirty="0">
                <a:solidFill>
                  <a:schemeClr val="accent1">
                    <a:lumMod val="75000"/>
                  </a:schemeClr>
                </a:solidFill>
                <a:latin typeface="Garamond" panose="02020404030301010803" pitchFamily="18" charset="0"/>
              </a:rPr>
              <a:t>Load the Data</a:t>
            </a:r>
          </a:p>
        </p:txBody>
      </p:sp>
      <p:pic>
        <p:nvPicPr>
          <p:cNvPr id="13" name="Picture 12">
            <a:extLst>
              <a:ext uri="{FF2B5EF4-FFF2-40B4-BE49-F238E27FC236}">
                <a16:creationId xmlns:a16="http://schemas.microsoft.com/office/drawing/2014/main" id="{4A8CA2E9-2372-114D-A22C-1609D34E9B19}"/>
              </a:ext>
            </a:extLst>
          </p:cNvPr>
          <p:cNvPicPr>
            <a:picLocks noChangeAspect="1"/>
          </p:cNvPicPr>
          <p:nvPr/>
        </p:nvPicPr>
        <p:blipFill>
          <a:blip r:embed="rId2"/>
          <a:stretch>
            <a:fillRect/>
          </a:stretch>
        </p:blipFill>
        <p:spPr>
          <a:xfrm>
            <a:off x="621285" y="1821014"/>
            <a:ext cx="10871546" cy="4092313"/>
          </a:xfrm>
          <a:prstGeom prst="rect">
            <a:avLst/>
          </a:prstGeom>
        </p:spPr>
      </p:pic>
      <p:pic>
        <p:nvPicPr>
          <p:cNvPr id="17" name="Picture 16">
            <a:extLst>
              <a:ext uri="{FF2B5EF4-FFF2-40B4-BE49-F238E27FC236}">
                <a16:creationId xmlns:a16="http://schemas.microsoft.com/office/drawing/2014/main" id="{A4C8812C-3B69-F048-8488-AC9406D9BD2B}"/>
              </a:ext>
            </a:extLst>
          </p:cNvPr>
          <p:cNvPicPr>
            <a:picLocks noChangeAspect="1"/>
          </p:cNvPicPr>
          <p:nvPr/>
        </p:nvPicPr>
        <p:blipFill>
          <a:blip r:embed="rId3"/>
          <a:stretch>
            <a:fillRect/>
          </a:stretch>
        </p:blipFill>
        <p:spPr>
          <a:xfrm>
            <a:off x="621285" y="1090982"/>
            <a:ext cx="10871546" cy="730032"/>
          </a:xfrm>
          <a:prstGeom prst="rect">
            <a:avLst/>
          </a:prstGeom>
        </p:spPr>
      </p:pic>
      <p:sp>
        <p:nvSpPr>
          <p:cNvPr id="2" name="TextBox 1">
            <a:extLst>
              <a:ext uri="{FF2B5EF4-FFF2-40B4-BE49-F238E27FC236}">
                <a16:creationId xmlns:a16="http://schemas.microsoft.com/office/drawing/2014/main" id="{E600208B-BBCC-E045-899E-68DBA3670D19}"/>
              </a:ext>
            </a:extLst>
          </p:cNvPr>
          <p:cNvSpPr txBox="1"/>
          <p:nvPr/>
        </p:nvSpPr>
        <p:spPr>
          <a:xfrm>
            <a:off x="8380071" y="1912035"/>
            <a:ext cx="2858947"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Garamond" panose="02020404030301010803" pitchFamily="18" charset="0"/>
              </a:rPr>
              <a:t>Observations = 541909</a:t>
            </a:r>
          </a:p>
          <a:p>
            <a:pPr marL="285750" indent="-285750">
              <a:buFont typeface="Arial" panose="020B0604020202020204" pitchFamily="34" charset="0"/>
              <a:buChar char="•"/>
            </a:pPr>
            <a:r>
              <a:rPr lang="en-US" dirty="0">
                <a:solidFill>
                  <a:schemeClr val="bg1"/>
                </a:solidFill>
                <a:latin typeface="Garamond" panose="02020404030301010803" pitchFamily="18" charset="0"/>
              </a:rPr>
              <a:t>Variables = 8</a:t>
            </a:r>
          </a:p>
        </p:txBody>
      </p:sp>
      <p:sp>
        <p:nvSpPr>
          <p:cNvPr id="3" name="TextBox 2">
            <a:extLst>
              <a:ext uri="{FF2B5EF4-FFF2-40B4-BE49-F238E27FC236}">
                <a16:creationId xmlns:a16="http://schemas.microsoft.com/office/drawing/2014/main" id="{E63AE04C-A232-2F4D-8502-6BA1F9341300}"/>
              </a:ext>
            </a:extLst>
          </p:cNvPr>
          <p:cNvSpPr txBox="1"/>
          <p:nvPr/>
        </p:nvSpPr>
        <p:spPr>
          <a:xfrm>
            <a:off x="8299048" y="3808071"/>
            <a:ext cx="2939970" cy="646331"/>
          </a:xfrm>
          <a:prstGeom prst="rect">
            <a:avLst/>
          </a:prstGeom>
          <a:noFill/>
        </p:spPr>
        <p:txBody>
          <a:bodyPr wrap="square" rtlCol="0">
            <a:spAutoFit/>
          </a:bodyPr>
          <a:lstStyle/>
          <a:p>
            <a:r>
              <a:rPr lang="en-US" dirty="0">
                <a:solidFill>
                  <a:schemeClr val="bg1"/>
                </a:solidFill>
                <a:latin typeface="Garamond" panose="02020404030301010803" pitchFamily="18" charset="0"/>
              </a:rPr>
              <a:t>Change InvoiceDate type from Number to Date</a:t>
            </a:r>
          </a:p>
        </p:txBody>
      </p:sp>
    </p:spTree>
    <p:extLst>
      <p:ext uri="{BB962C8B-B14F-4D97-AF65-F5344CB8AC3E}">
        <p14:creationId xmlns:p14="http://schemas.microsoft.com/office/powerpoint/2010/main" val="33150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A878-765B-1A45-9FB3-D2C8BD726236}"/>
              </a:ext>
            </a:extLst>
          </p:cNvPr>
          <p:cNvSpPr txBox="1"/>
          <p:nvPr/>
        </p:nvSpPr>
        <p:spPr>
          <a:xfrm>
            <a:off x="534155" y="181738"/>
            <a:ext cx="6111089" cy="646331"/>
          </a:xfrm>
          <a:prstGeom prst="rect">
            <a:avLst/>
          </a:prstGeom>
          <a:noFill/>
        </p:spPr>
        <p:txBody>
          <a:bodyPr wrap="square" rtlCol="0">
            <a:spAutoFit/>
          </a:bodyPr>
          <a:lstStyle/>
          <a:p>
            <a:r>
              <a:rPr lang="en-US" sz="3600" b="1" dirty="0">
                <a:solidFill>
                  <a:schemeClr val="accent1">
                    <a:lumMod val="75000"/>
                  </a:schemeClr>
                </a:solidFill>
                <a:latin typeface="Garamond" panose="02020404030301010803" pitchFamily="18" charset="0"/>
              </a:rPr>
              <a:t>Pre-Processing the Data</a:t>
            </a:r>
          </a:p>
        </p:txBody>
      </p:sp>
      <p:pic>
        <p:nvPicPr>
          <p:cNvPr id="5" name="Picture 4">
            <a:extLst>
              <a:ext uri="{FF2B5EF4-FFF2-40B4-BE49-F238E27FC236}">
                <a16:creationId xmlns:a16="http://schemas.microsoft.com/office/drawing/2014/main" id="{F8189FFA-F052-3845-BFCF-21668FC69E46}"/>
              </a:ext>
            </a:extLst>
          </p:cNvPr>
          <p:cNvPicPr>
            <a:picLocks noChangeAspect="1"/>
          </p:cNvPicPr>
          <p:nvPr/>
        </p:nvPicPr>
        <p:blipFill>
          <a:blip r:embed="rId2"/>
          <a:stretch>
            <a:fillRect/>
          </a:stretch>
        </p:blipFill>
        <p:spPr>
          <a:xfrm>
            <a:off x="621284" y="3039350"/>
            <a:ext cx="9738167" cy="1379795"/>
          </a:xfrm>
          <a:prstGeom prst="rect">
            <a:avLst/>
          </a:prstGeom>
        </p:spPr>
      </p:pic>
      <p:sp>
        <p:nvSpPr>
          <p:cNvPr id="6" name="TextBox 5">
            <a:extLst>
              <a:ext uri="{FF2B5EF4-FFF2-40B4-BE49-F238E27FC236}">
                <a16:creationId xmlns:a16="http://schemas.microsoft.com/office/drawing/2014/main" id="{A4567843-0FA8-9C47-974D-15FA89974094}"/>
              </a:ext>
            </a:extLst>
          </p:cNvPr>
          <p:cNvSpPr txBox="1"/>
          <p:nvPr/>
        </p:nvSpPr>
        <p:spPr>
          <a:xfrm>
            <a:off x="417376" y="4419145"/>
            <a:ext cx="5628144" cy="430887"/>
          </a:xfrm>
          <a:prstGeom prst="rect">
            <a:avLst/>
          </a:prstGeom>
          <a:noFill/>
        </p:spPr>
        <p:txBody>
          <a:bodyPr wrap="none" rtlCol="0">
            <a:spAutoFit/>
          </a:bodyPr>
          <a:lstStyle/>
          <a:p>
            <a:r>
              <a:rPr lang="en-US" sz="2200" dirty="0">
                <a:solidFill>
                  <a:schemeClr val="accent1">
                    <a:lumMod val="75000"/>
                  </a:schemeClr>
                </a:solidFill>
                <a:latin typeface="Garamond" panose="02020404030301010803" pitchFamily="18" charset="0"/>
              </a:rPr>
              <a:t>   Remove return Transactions - Summary of data</a:t>
            </a:r>
          </a:p>
        </p:txBody>
      </p:sp>
      <p:pic>
        <p:nvPicPr>
          <p:cNvPr id="7" name="Picture 6">
            <a:extLst>
              <a:ext uri="{FF2B5EF4-FFF2-40B4-BE49-F238E27FC236}">
                <a16:creationId xmlns:a16="http://schemas.microsoft.com/office/drawing/2014/main" id="{86A73183-318A-7C43-A2E9-9A0232EA425F}"/>
              </a:ext>
            </a:extLst>
          </p:cNvPr>
          <p:cNvPicPr>
            <a:picLocks noChangeAspect="1"/>
          </p:cNvPicPr>
          <p:nvPr/>
        </p:nvPicPr>
        <p:blipFill>
          <a:blip r:embed="rId3"/>
          <a:stretch>
            <a:fillRect/>
          </a:stretch>
        </p:blipFill>
        <p:spPr>
          <a:xfrm>
            <a:off x="621284" y="4864041"/>
            <a:ext cx="9670473" cy="1739749"/>
          </a:xfrm>
          <a:prstGeom prst="rect">
            <a:avLst/>
          </a:prstGeom>
        </p:spPr>
      </p:pic>
      <p:pic>
        <p:nvPicPr>
          <p:cNvPr id="9" name="Picture 8">
            <a:extLst>
              <a:ext uri="{FF2B5EF4-FFF2-40B4-BE49-F238E27FC236}">
                <a16:creationId xmlns:a16="http://schemas.microsoft.com/office/drawing/2014/main" id="{56AD0389-7FB1-1C40-A350-5AE4E1F3A160}"/>
              </a:ext>
            </a:extLst>
          </p:cNvPr>
          <p:cNvPicPr>
            <a:picLocks noChangeAspect="1"/>
          </p:cNvPicPr>
          <p:nvPr/>
        </p:nvPicPr>
        <p:blipFill>
          <a:blip r:embed="rId4"/>
          <a:stretch>
            <a:fillRect/>
          </a:stretch>
        </p:blipFill>
        <p:spPr>
          <a:xfrm>
            <a:off x="621285" y="949411"/>
            <a:ext cx="9738168" cy="645509"/>
          </a:xfrm>
          <a:prstGeom prst="rect">
            <a:avLst/>
          </a:prstGeom>
        </p:spPr>
      </p:pic>
      <p:pic>
        <p:nvPicPr>
          <p:cNvPr id="10" name="Picture 9">
            <a:extLst>
              <a:ext uri="{FF2B5EF4-FFF2-40B4-BE49-F238E27FC236}">
                <a16:creationId xmlns:a16="http://schemas.microsoft.com/office/drawing/2014/main" id="{17C0CE6B-8B37-0248-8D02-63B8AFBF1658}"/>
              </a:ext>
            </a:extLst>
          </p:cNvPr>
          <p:cNvPicPr>
            <a:picLocks noChangeAspect="1"/>
          </p:cNvPicPr>
          <p:nvPr/>
        </p:nvPicPr>
        <p:blipFill>
          <a:blip r:embed="rId5"/>
          <a:stretch>
            <a:fillRect/>
          </a:stretch>
        </p:blipFill>
        <p:spPr>
          <a:xfrm>
            <a:off x="621285" y="1594921"/>
            <a:ext cx="9738166" cy="1509454"/>
          </a:xfrm>
          <a:prstGeom prst="rect">
            <a:avLst/>
          </a:prstGeom>
        </p:spPr>
      </p:pic>
      <p:sp>
        <p:nvSpPr>
          <p:cNvPr id="11" name="TextBox 10">
            <a:extLst>
              <a:ext uri="{FF2B5EF4-FFF2-40B4-BE49-F238E27FC236}">
                <a16:creationId xmlns:a16="http://schemas.microsoft.com/office/drawing/2014/main" id="{106286A1-A5C9-4D44-AD6B-69BBA2952932}"/>
              </a:ext>
            </a:extLst>
          </p:cNvPr>
          <p:cNvSpPr txBox="1"/>
          <p:nvPr/>
        </p:nvSpPr>
        <p:spPr>
          <a:xfrm>
            <a:off x="7689316" y="1698307"/>
            <a:ext cx="2602441" cy="369332"/>
          </a:xfrm>
          <a:prstGeom prst="rect">
            <a:avLst/>
          </a:prstGeom>
          <a:noFill/>
        </p:spPr>
        <p:txBody>
          <a:bodyPr wrap="square" rtlCol="0">
            <a:spAutoFit/>
          </a:bodyPr>
          <a:lstStyle/>
          <a:p>
            <a:r>
              <a:rPr lang="en-US" dirty="0">
                <a:solidFill>
                  <a:schemeClr val="bg1"/>
                </a:solidFill>
                <a:latin typeface="Garamond" panose="02020404030301010803" pitchFamily="18" charset="0"/>
              </a:rPr>
              <a:t>Handling Missing values</a:t>
            </a:r>
          </a:p>
        </p:txBody>
      </p:sp>
    </p:spTree>
    <p:extLst>
      <p:ext uri="{BB962C8B-B14F-4D97-AF65-F5344CB8AC3E}">
        <p14:creationId xmlns:p14="http://schemas.microsoft.com/office/powerpoint/2010/main" val="256426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725F11-3CB4-B149-A733-9F97D88D36F4}"/>
              </a:ext>
            </a:extLst>
          </p:cNvPr>
          <p:cNvSpPr txBox="1"/>
          <p:nvPr/>
        </p:nvSpPr>
        <p:spPr>
          <a:xfrm>
            <a:off x="534155" y="97080"/>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Customer Segmentation – Calculate RFM</a:t>
            </a:r>
          </a:p>
        </p:txBody>
      </p:sp>
      <p:pic>
        <p:nvPicPr>
          <p:cNvPr id="9" name="Picture 8">
            <a:extLst>
              <a:ext uri="{FF2B5EF4-FFF2-40B4-BE49-F238E27FC236}">
                <a16:creationId xmlns:a16="http://schemas.microsoft.com/office/drawing/2014/main" id="{0428914F-ABBB-A248-BDCE-C3450604B0C0}"/>
              </a:ext>
            </a:extLst>
          </p:cNvPr>
          <p:cNvPicPr>
            <a:picLocks noChangeAspect="1"/>
          </p:cNvPicPr>
          <p:nvPr/>
        </p:nvPicPr>
        <p:blipFill>
          <a:blip r:embed="rId2"/>
          <a:stretch>
            <a:fillRect/>
          </a:stretch>
        </p:blipFill>
        <p:spPr>
          <a:xfrm>
            <a:off x="534155" y="3429000"/>
            <a:ext cx="5372793" cy="3053507"/>
          </a:xfrm>
          <a:prstGeom prst="rect">
            <a:avLst/>
          </a:prstGeom>
        </p:spPr>
      </p:pic>
      <p:pic>
        <p:nvPicPr>
          <p:cNvPr id="10" name="Picture 9">
            <a:extLst>
              <a:ext uri="{FF2B5EF4-FFF2-40B4-BE49-F238E27FC236}">
                <a16:creationId xmlns:a16="http://schemas.microsoft.com/office/drawing/2014/main" id="{0461D3FA-5071-644B-870E-829349717D95}"/>
              </a:ext>
            </a:extLst>
          </p:cNvPr>
          <p:cNvPicPr>
            <a:picLocks noChangeAspect="1"/>
          </p:cNvPicPr>
          <p:nvPr/>
        </p:nvPicPr>
        <p:blipFill>
          <a:blip r:embed="rId3"/>
          <a:stretch>
            <a:fillRect/>
          </a:stretch>
        </p:blipFill>
        <p:spPr>
          <a:xfrm>
            <a:off x="6285053" y="3416760"/>
            <a:ext cx="5555848" cy="3053507"/>
          </a:xfrm>
          <a:prstGeom prst="rect">
            <a:avLst/>
          </a:prstGeom>
        </p:spPr>
      </p:pic>
      <p:pic>
        <p:nvPicPr>
          <p:cNvPr id="11" name="Picture 10">
            <a:extLst>
              <a:ext uri="{FF2B5EF4-FFF2-40B4-BE49-F238E27FC236}">
                <a16:creationId xmlns:a16="http://schemas.microsoft.com/office/drawing/2014/main" id="{7522DD12-75ED-B14E-A6BD-D9685048D62B}"/>
              </a:ext>
            </a:extLst>
          </p:cNvPr>
          <p:cNvPicPr>
            <a:picLocks noChangeAspect="1"/>
          </p:cNvPicPr>
          <p:nvPr/>
        </p:nvPicPr>
        <p:blipFill>
          <a:blip r:embed="rId4"/>
          <a:stretch>
            <a:fillRect/>
          </a:stretch>
        </p:blipFill>
        <p:spPr>
          <a:xfrm>
            <a:off x="4317356" y="902933"/>
            <a:ext cx="7523545" cy="2366544"/>
          </a:xfrm>
          <a:prstGeom prst="rect">
            <a:avLst/>
          </a:prstGeom>
        </p:spPr>
      </p:pic>
      <p:sp>
        <p:nvSpPr>
          <p:cNvPr id="2" name="TextBox 1">
            <a:extLst>
              <a:ext uri="{FF2B5EF4-FFF2-40B4-BE49-F238E27FC236}">
                <a16:creationId xmlns:a16="http://schemas.microsoft.com/office/drawing/2014/main" id="{C742164D-ECE0-AB46-BAE8-AB604AC60FEA}"/>
              </a:ext>
            </a:extLst>
          </p:cNvPr>
          <p:cNvSpPr txBox="1"/>
          <p:nvPr/>
        </p:nvSpPr>
        <p:spPr>
          <a:xfrm>
            <a:off x="534155" y="989760"/>
            <a:ext cx="3435961" cy="2123658"/>
          </a:xfrm>
          <a:prstGeom prst="rect">
            <a:avLst/>
          </a:prstGeom>
          <a:noFill/>
        </p:spPr>
        <p:txBody>
          <a:bodyPr wrap="square" rtlCol="0">
            <a:spAutoFit/>
          </a:bodyPr>
          <a:lstStyle/>
          <a:p>
            <a:r>
              <a:rPr lang="en-US" sz="2200" b="1" dirty="0">
                <a:latin typeface="Garamond" panose="02020404030301010803" pitchFamily="18" charset="0"/>
              </a:rPr>
              <a:t>Recency : </a:t>
            </a:r>
            <a:r>
              <a:rPr lang="en-US" sz="2200" dirty="0">
                <a:latin typeface="Garamond" panose="02020404030301010803" pitchFamily="18" charset="0"/>
              </a:rPr>
              <a:t>Number of days 			since last Purchase.</a:t>
            </a:r>
          </a:p>
          <a:p>
            <a:r>
              <a:rPr lang="en-US" sz="2200" b="1" dirty="0">
                <a:latin typeface="Garamond" panose="02020404030301010803" pitchFamily="18" charset="0"/>
              </a:rPr>
              <a:t>Frequency: </a:t>
            </a:r>
            <a:r>
              <a:rPr lang="en-US" sz="2200" dirty="0">
                <a:latin typeface="Garamond" panose="02020404030301010803" pitchFamily="18" charset="0"/>
              </a:rPr>
              <a:t>Number of 					visits.</a:t>
            </a:r>
          </a:p>
          <a:p>
            <a:r>
              <a:rPr lang="en-US" sz="2200" b="1" dirty="0">
                <a:latin typeface="Garamond" panose="02020404030301010803" pitchFamily="18" charset="0"/>
              </a:rPr>
              <a:t>Monetary: </a:t>
            </a:r>
            <a:r>
              <a:rPr lang="en-US" sz="2200" dirty="0">
                <a:latin typeface="Garamond" panose="02020404030301010803" pitchFamily="18" charset="0"/>
              </a:rPr>
              <a:t>Total amount 				spent.</a:t>
            </a:r>
          </a:p>
        </p:txBody>
      </p:sp>
    </p:spTree>
    <p:extLst>
      <p:ext uri="{BB962C8B-B14F-4D97-AF65-F5344CB8AC3E}">
        <p14:creationId xmlns:p14="http://schemas.microsoft.com/office/powerpoint/2010/main" val="9815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FF353B-6170-6447-B361-B326DE0C892F}"/>
              </a:ext>
            </a:extLst>
          </p:cNvPr>
          <p:cNvSpPr txBox="1"/>
          <p:nvPr/>
        </p:nvSpPr>
        <p:spPr>
          <a:xfrm>
            <a:off x="534155" y="97080"/>
            <a:ext cx="8845235" cy="646331"/>
          </a:xfrm>
          <a:prstGeom prst="rect">
            <a:avLst/>
          </a:prstGeom>
          <a:noFill/>
        </p:spPr>
        <p:txBody>
          <a:bodyPr wrap="square" rtlCol="0">
            <a:spAutoFit/>
          </a:bodyPr>
          <a:lstStyle/>
          <a:p>
            <a:r>
              <a:rPr lang="en-US" sz="3600" dirty="0">
                <a:solidFill>
                  <a:schemeClr val="accent1">
                    <a:lumMod val="75000"/>
                  </a:schemeClr>
                </a:solidFill>
                <a:latin typeface="Garamond" panose="02020404030301010803" pitchFamily="18" charset="0"/>
              </a:rPr>
              <a:t> </a:t>
            </a:r>
            <a:r>
              <a:rPr lang="en-US" sz="3600" b="1" dirty="0">
                <a:solidFill>
                  <a:schemeClr val="accent1">
                    <a:lumMod val="75000"/>
                  </a:schemeClr>
                </a:solidFill>
                <a:latin typeface="Garamond" panose="02020404030301010803" pitchFamily="18" charset="0"/>
              </a:rPr>
              <a:t>RFM data Pre-Processing</a:t>
            </a:r>
          </a:p>
        </p:txBody>
      </p:sp>
      <p:pic>
        <p:nvPicPr>
          <p:cNvPr id="6" name="Picture 5">
            <a:extLst>
              <a:ext uri="{FF2B5EF4-FFF2-40B4-BE49-F238E27FC236}">
                <a16:creationId xmlns:a16="http://schemas.microsoft.com/office/drawing/2014/main" id="{D7D9E2DE-2877-5C4B-BEC1-3A3C86FE8E44}"/>
              </a:ext>
            </a:extLst>
          </p:cNvPr>
          <p:cNvPicPr>
            <a:picLocks noChangeAspect="1"/>
          </p:cNvPicPr>
          <p:nvPr/>
        </p:nvPicPr>
        <p:blipFill>
          <a:blip r:embed="rId2"/>
          <a:stretch>
            <a:fillRect/>
          </a:stretch>
        </p:blipFill>
        <p:spPr>
          <a:xfrm>
            <a:off x="775502" y="844951"/>
            <a:ext cx="5939874" cy="3593352"/>
          </a:xfrm>
          <a:prstGeom prst="rect">
            <a:avLst/>
          </a:prstGeom>
        </p:spPr>
      </p:pic>
      <p:pic>
        <p:nvPicPr>
          <p:cNvPr id="7" name="Picture 6">
            <a:extLst>
              <a:ext uri="{FF2B5EF4-FFF2-40B4-BE49-F238E27FC236}">
                <a16:creationId xmlns:a16="http://schemas.microsoft.com/office/drawing/2014/main" id="{42C8D7A2-886F-974C-BCF0-3C2E608B7502}"/>
              </a:ext>
            </a:extLst>
          </p:cNvPr>
          <p:cNvPicPr>
            <a:picLocks noChangeAspect="1"/>
          </p:cNvPicPr>
          <p:nvPr/>
        </p:nvPicPr>
        <p:blipFill>
          <a:blip r:embed="rId3"/>
          <a:stretch>
            <a:fillRect/>
          </a:stretch>
        </p:blipFill>
        <p:spPr>
          <a:xfrm>
            <a:off x="7722433" y="844951"/>
            <a:ext cx="3313914" cy="3441209"/>
          </a:xfrm>
          <a:prstGeom prst="rect">
            <a:avLst/>
          </a:prstGeom>
          <a:solidFill>
            <a:schemeClr val="tx1">
              <a:alpha val="11000"/>
            </a:schemeClr>
          </a:solidFill>
          <a:ln>
            <a:solidFill>
              <a:schemeClr val="tx1"/>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679E9CEC-1F26-434D-A381-321F2EBE5F78}"/>
              </a:ext>
            </a:extLst>
          </p:cNvPr>
          <p:cNvPicPr>
            <a:picLocks noChangeAspect="1"/>
          </p:cNvPicPr>
          <p:nvPr/>
        </p:nvPicPr>
        <p:blipFill>
          <a:blip r:embed="rId4"/>
          <a:stretch>
            <a:fillRect/>
          </a:stretch>
        </p:blipFill>
        <p:spPr>
          <a:xfrm>
            <a:off x="2598382" y="4539843"/>
            <a:ext cx="5939875" cy="2194454"/>
          </a:xfrm>
          <a:prstGeom prst="rect">
            <a:avLst/>
          </a:prstGeom>
        </p:spPr>
      </p:pic>
      <p:sp>
        <p:nvSpPr>
          <p:cNvPr id="9" name="TextBox 8">
            <a:extLst>
              <a:ext uri="{FF2B5EF4-FFF2-40B4-BE49-F238E27FC236}">
                <a16:creationId xmlns:a16="http://schemas.microsoft.com/office/drawing/2014/main" id="{B0D48AD9-A961-1C41-A81E-26001BAEB665}"/>
              </a:ext>
            </a:extLst>
          </p:cNvPr>
          <p:cNvSpPr txBox="1"/>
          <p:nvPr/>
        </p:nvSpPr>
        <p:spPr>
          <a:xfrm>
            <a:off x="4816995" y="1212171"/>
            <a:ext cx="2079717" cy="369332"/>
          </a:xfrm>
          <a:prstGeom prst="rect">
            <a:avLst/>
          </a:prstGeom>
          <a:noFill/>
        </p:spPr>
        <p:txBody>
          <a:bodyPr wrap="square" rtlCol="0">
            <a:spAutoFit/>
          </a:bodyPr>
          <a:lstStyle/>
          <a:p>
            <a:r>
              <a:rPr lang="en-US" dirty="0">
                <a:solidFill>
                  <a:schemeClr val="bg1"/>
                </a:solidFill>
                <a:latin typeface="Garamond" panose="02020404030301010803" pitchFamily="18" charset="0"/>
              </a:rPr>
              <a:t>Removing Outliers</a:t>
            </a:r>
          </a:p>
        </p:txBody>
      </p:sp>
      <p:sp>
        <p:nvSpPr>
          <p:cNvPr id="10" name="TextBox 9">
            <a:extLst>
              <a:ext uri="{FF2B5EF4-FFF2-40B4-BE49-F238E27FC236}">
                <a16:creationId xmlns:a16="http://schemas.microsoft.com/office/drawing/2014/main" id="{5255E0C1-6817-E34D-81F1-62A35A7E9678}"/>
              </a:ext>
            </a:extLst>
          </p:cNvPr>
          <p:cNvSpPr txBox="1"/>
          <p:nvPr/>
        </p:nvSpPr>
        <p:spPr>
          <a:xfrm>
            <a:off x="6715377" y="4657619"/>
            <a:ext cx="1583672" cy="369332"/>
          </a:xfrm>
          <a:prstGeom prst="rect">
            <a:avLst/>
          </a:prstGeom>
          <a:noFill/>
        </p:spPr>
        <p:txBody>
          <a:bodyPr wrap="square" rtlCol="0">
            <a:spAutoFit/>
          </a:bodyPr>
          <a:lstStyle/>
          <a:p>
            <a:r>
              <a:rPr lang="en-US" dirty="0">
                <a:solidFill>
                  <a:schemeClr val="bg1"/>
                </a:solidFill>
                <a:latin typeface="Garamond" panose="02020404030301010803" pitchFamily="18" charset="0"/>
              </a:rPr>
              <a:t>Scale the data</a:t>
            </a:r>
          </a:p>
        </p:txBody>
      </p:sp>
    </p:spTree>
    <p:extLst>
      <p:ext uri="{BB962C8B-B14F-4D97-AF65-F5344CB8AC3E}">
        <p14:creationId xmlns:p14="http://schemas.microsoft.com/office/powerpoint/2010/main" val="201958300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566</TotalTime>
  <Words>1005</Words>
  <Application>Microsoft Macintosh PowerPoint</Application>
  <PresentationFormat>Widescreen</PresentationFormat>
  <Paragraphs>179</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Garamond</vt:lpstr>
      <vt:lpstr>Mistral</vt:lpstr>
      <vt:lpstr>Tw Cen MT</vt:lpstr>
      <vt:lpstr>Droplet</vt:lpstr>
      <vt:lpstr>Customer SEGMENTATION and MARKET BASKET ANALYSIS FOR AN ONLINE RETAIL</vt:lpstr>
      <vt:lpstr>INTRODUCTION</vt:lpstr>
      <vt:lpstr>DATA SET</vt:lpstr>
      <vt:lpstr>RESEARCH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and MARKET BASKET ANALYSIS FOR AN ONLINE RETAIL</dc:title>
  <dc:creator>Bhavya Sree Bindela</dc:creator>
  <cp:lastModifiedBy>Bhavya Sree Bindela</cp:lastModifiedBy>
  <cp:revision>44</cp:revision>
  <dcterms:created xsi:type="dcterms:W3CDTF">2020-11-17T22:04:58Z</dcterms:created>
  <dcterms:modified xsi:type="dcterms:W3CDTF">2020-11-18T08:13:15Z</dcterms:modified>
</cp:coreProperties>
</file>